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5" r:id="rId1"/>
  </p:sldMasterIdLst>
  <p:notesMasterIdLst>
    <p:notesMasterId r:id="rId72"/>
  </p:notesMasterIdLst>
  <p:sldIdLst>
    <p:sldId id="257" r:id="rId2"/>
    <p:sldId id="274" r:id="rId3"/>
    <p:sldId id="275" r:id="rId4"/>
    <p:sldId id="258" r:id="rId5"/>
    <p:sldId id="260" r:id="rId6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335" r:id="rId15"/>
    <p:sldId id="336" r:id="rId16"/>
    <p:sldId id="337" r:id="rId17"/>
    <p:sldId id="338" r:id="rId18"/>
    <p:sldId id="339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78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EFEA5C-A84B-4E21-B972-618373BFA35C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1E24C-3925-4DC3-9194-E547D3223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9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Copyright: Knowledge Utilization Research Center</a:t>
            </a:r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CEC105-AB8D-4EA6-AF96-777183BC23CC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55972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Copyright: Knowledge Utilization Research Center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085F2BE-447E-4198-AC24-89A1080D0C4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54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4B01D3D4-088C-4A29-A652-529295DDE779}" type="slidenum">
              <a:rPr lang="ar-SA"/>
              <a:pPr eaLnBrk="1" hangingPunct="1"/>
              <a:t>20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636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C5F50CF8-967B-40AF-B1A3-86ADDC33075B}" type="slidenum">
              <a:rPr lang="ar-SA"/>
              <a:pPr eaLnBrk="1" hangingPunct="1"/>
              <a:t>50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776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F5E25C76-493B-4137-800E-3E9124CB760E}" type="slidenum">
              <a:rPr lang="ar-SA"/>
              <a:pPr eaLnBrk="1" hangingPunct="1"/>
              <a:t>51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110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25DCCF85-49EE-4E3D-996D-2537DDFE3D56}" type="slidenum">
              <a:rPr lang="ar-SA"/>
              <a:pPr eaLnBrk="1" hangingPunct="1"/>
              <a:t>52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21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696EC677-940B-457F-AA6F-C923EA5D00DF}" type="slidenum">
              <a:rPr lang="ar-SA"/>
              <a:pPr eaLnBrk="1" hangingPunct="1"/>
              <a:t>53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84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9EA35D48-43D7-46E3-8A32-A5EC8340560F}" type="slidenum">
              <a:rPr lang="ar-SA"/>
              <a:pPr eaLnBrk="1" hangingPunct="1"/>
              <a:t>55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035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/>
            <a:fld id="{2A511F18-B9BB-42E8-B875-D2FB561445B7}" type="slidenum">
              <a:rPr lang="ar-SA"/>
              <a:pPr eaLnBrk="1" hangingPunct="1"/>
              <a:t>56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115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60144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33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35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8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47212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633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47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00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58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8551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27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Copyright: Clinical Trial Center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092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/>
          </a:p>
          <a:p>
            <a:r>
              <a:rPr lang="en-US" dirty="0" smtClean="0"/>
              <a:t>Mohsen Shati MD. MPH. PhD</a:t>
            </a:r>
          </a:p>
          <a:p>
            <a:r>
              <a:rPr lang="en-US" dirty="0" smtClean="0"/>
              <a:t>Epidemiologist</a:t>
            </a:r>
          </a:p>
          <a:p>
            <a:r>
              <a:rPr lang="en-US" dirty="0" smtClean="0"/>
              <a:t>IUMS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45BA54-191D-44E9-BFC5-6E61C5C9E08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2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Arial" charset="0"/>
              </a:rPr>
              <a:t>The design of the trial can be very simple as the single-arm trial with no control group, or it can be very complicated as a 12-group factorial design for the evaluation of the dose responses of combination drugs. </a:t>
            </a:r>
          </a:p>
          <a:p>
            <a:pPr>
              <a:buFont typeface="Courier New" pitchFamily="49" charset="0"/>
              <a:buChar char="o"/>
            </a:pPr>
            <a:endParaRPr lang="en-US" sz="2400" dirty="0">
              <a:latin typeface="Arial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Arial" charset="0"/>
              </a:rPr>
              <a:t>We start with simple and more common designs and track some more complicated ones. </a:t>
            </a:r>
          </a:p>
          <a:p>
            <a:pPr>
              <a:buFont typeface="Courier New" pitchFamily="49" charset="0"/>
              <a:buChar char="o"/>
            </a:pPr>
            <a:endParaRPr lang="en-US" sz="2400" dirty="0">
              <a:latin typeface="Arial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Arial" charset="0"/>
              </a:rPr>
              <a:t>The most of the following designs are related to phase III designs except single arm design which is more related to phase II trials.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6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2"/>
            <a:ext cx="8229600" cy="4038599"/>
          </a:xfrm>
        </p:spPr>
        <p:txBody>
          <a:bodyPr>
            <a:normAutofit/>
          </a:bodyPr>
          <a:lstStyle/>
          <a:p>
            <a:r>
              <a:rPr lang="en-US" dirty="0" smtClean="0"/>
              <a:t>The simplest design has only one arm</a:t>
            </a:r>
          </a:p>
          <a:p>
            <a:r>
              <a:rPr lang="en-US" dirty="0" smtClean="0"/>
              <a:t>All subjects are given the </a:t>
            </a:r>
            <a:r>
              <a:rPr lang="en-US" dirty="0" smtClean="0">
                <a:solidFill>
                  <a:srgbClr val="FF0000"/>
                </a:solidFill>
              </a:rPr>
              <a:t>new</a:t>
            </a:r>
            <a:r>
              <a:rPr lang="en-US" dirty="0" smtClean="0"/>
              <a:t> intervention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Mostly in </a:t>
            </a:r>
            <a:r>
              <a:rPr lang="en-US" dirty="0" smtClean="0"/>
              <a:t>phase I or </a:t>
            </a:r>
            <a:r>
              <a:rPr lang="en-US" dirty="0" smtClean="0"/>
              <a:t>II clinical trials </a:t>
            </a:r>
          </a:p>
          <a:p>
            <a:r>
              <a:rPr lang="en-US" dirty="0" smtClean="0"/>
              <a:t>Useful when the effect size is small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343400" y="499534"/>
            <a:ext cx="3505200" cy="762000"/>
          </a:xfrm>
          <a:prstGeom prst="round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/>
              <a:t>SINGLE ARM TRIALS</a:t>
            </a:r>
          </a:p>
        </p:txBody>
      </p:sp>
      <p:sp>
        <p:nvSpPr>
          <p:cNvPr id="6" name="Oval 5"/>
          <p:cNvSpPr/>
          <p:nvPr/>
        </p:nvSpPr>
        <p:spPr>
          <a:xfrm>
            <a:off x="8332788" y="3071814"/>
            <a:ext cx="1573213" cy="1195387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After</a:t>
            </a:r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2500312" y="3200400"/>
            <a:ext cx="1752600" cy="1143000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FFFF00"/>
                </a:solidFill>
              </a:rPr>
              <a:t>Before</a:t>
            </a:r>
          </a:p>
        </p:txBody>
      </p:sp>
      <p:sp>
        <p:nvSpPr>
          <p:cNvPr id="8" name="Notched Right Arrow 7"/>
          <p:cNvSpPr/>
          <p:nvPr/>
        </p:nvSpPr>
        <p:spPr>
          <a:xfrm>
            <a:off x="4557712" y="3233738"/>
            <a:ext cx="3429000" cy="957262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/>
              <a:t>Intervention</a:t>
            </a:r>
          </a:p>
        </p:txBody>
      </p:sp>
    </p:spTree>
    <p:extLst>
      <p:ext uri="{BB962C8B-B14F-4D97-AF65-F5344CB8AC3E}">
        <p14:creationId xmlns:p14="http://schemas.microsoft.com/office/powerpoint/2010/main" val="405396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 </a:t>
            </a:r>
            <a:r>
              <a:rPr lang="en-US" sz="2400" dirty="0"/>
              <a:t>an improvement in survival rates in a cancer </a:t>
            </a:r>
            <a:r>
              <a:rPr lang="en-US" sz="2400" u="sng" dirty="0"/>
              <a:t>from 40% to </a:t>
            </a:r>
            <a:r>
              <a:rPr lang="en-US" sz="2400" u="sng" dirty="0"/>
              <a:t>80% </a:t>
            </a:r>
            <a:r>
              <a:rPr lang="en-US" sz="2400" dirty="0"/>
              <a:t>with </a:t>
            </a:r>
            <a:r>
              <a:rPr lang="en-US" sz="2400" dirty="0"/>
              <a:t>two-sided α=0.05 and 1-β=0.8, a </a:t>
            </a:r>
            <a:r>
              <a:rPr lang="en-US" sz="2400" u="sng" dirty="0"/>
              <a:t>trial size</a:t>
            </a:r>
            <a:r>
              <a:rPr lang="en-US" sz="2400" dirty="0"/>
              <a:t> would be of just over </a:t>
            </a:r>
            <a:r>
              <a:rPr lang="en-US" sz="2400" u="sng" dirty="0"/>
              <a:t>50</a:t>
            </a:r>
          </a:p>
          <a:p>
            <a:pPr>
              <a:lnSpc>
                <a:spcPct val="150000"/>
              </a:lnSpc>
            </a:pPr>
            <a:r>
              <a:rPr lang="en-US" sz="2400" u="sng" dirty="0"/>
              <a:t>In most </a:t>
            </a:r>
            <a:r>
              <a:rPr lang="en-US" sz="2400" u="sng" dirty="0"/>
              <a:t>situations </a:t>
            </a:r>
            <a:r>
              <a:rPr lang="en-US" sz="2400" dirty="0"/>
              <a:t>the true </a:t>
            </a:r>
            <a:r>
              <a:rPr lang="en-US" sz="2400" u="sng" dirty="0"/>
              <a:t>effect size </a:t>
            </a:r>
            <a:r>
              <a:rPr lang="en-US" sz="2400" dirty="0"/>
              <a:t>is likely to be very </a:t>
            </a:r>
            <a:r>
              <a:rPr lang="en-US" sz="2400" u="sng" dirty="0"/>
              <a:t>much smaller than this </a:t>
            </a:r>
            <a:r>
              <a:rPr lang="en-US" sz="2400" dirty="0"/>
              <a:t>so any randomized trials should be correspondingly larger. 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/>
              <a:t>This </a:t>
            </a:r>
            <a:r>
              <a:rPr lang="en-US" sz="2400" dirty="0"/>
              <a:t>difficulty has often lead investigators to conduct single-arm trials with all the available patients.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96680" y="519829"/>
            <a:ext cx="3647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 Example:</a:t>
            </a:r>
            <a:endParaRPr lang="en-US" sz="4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943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95130"/>
            <a:ext cx="9601200" cy="931794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Single Arm Trials (Cont.)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26163"/>
            <a:ext cx="9601200" cy="46279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</a:rPr>
              <a:t>Advantages: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All resources, i.e. subjects and financial costs, are concentrated on one group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Specify how many subjects should respond to the new treatment in order to justify further investigation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Useful for serious diseases such as cancers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</a:rPr>
              <a:t>Disadvantages: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By not conducting a randomized comparison, we are left with all the </a:t>
            </a:r>
            <a:r>
              <a:rPr lang="en-US" dirty="0" smtClean="0">
                <a:solidFill>
                  <a:schemeClr val="tx2"/>
                </a:solidFill>
              </a:rPr>
              <a:t>difficulties of interpretation</a:t>
            </a:r>
            <a:r>
              <a:rPr lang="en-US" dirty="0" smtClean="0"/>
              <a:t> the results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484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19674"/>
            <a:ext cx="8229600" cy="563569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Controls in this type of study are participants treated without the new intervention </a:t>
            </a:r>
            <a:r>
              <a:rPr lang="en-US" dirty="0" smtClean="0"/>
              <a:t>at approximately </a:t>
            </a:r>
            <a:r>
              <a:rPr lang="en-US" dirty="0"/>
              <a:t>the same time as the intervention group is treated</a:t>
            </a:r>
            <a:r>
              <a:rPr lang="en-US" dirty="0" smtClean="0"/>
              <a:t>.</a:t>
            </a:r>
          </a:p>
          <a:p>
            <a:r>
              <a:rPr lang="en-US" dirty="0"/>
              <a:t>Participants </a:t>
            </a:r>
            <a:r>
              <a:rPr lang="en-US" dirty="0" smtClean="0"/>
              <a:t>are allocated </a:t>
            </a:r>
            <a:r>
              <a:rPr lang="en-US" dirty="0"/>
              <a:t>to one of the two groups, but by definition this is not a random process.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e.g. a comparison of </a:t>
            </a:r>
            <a:r>
              <a:rPr lang="en-US" dirty="0"/>
              <a:t>survival results of patients treated at two institutions, one institution using a </a:t>
            </a:r>
            <a:r>
              <a:rPr lang="en-US" dirty="0" smtClean="0"/>
              <a:t>new surgical </a:t>
            </a:r>
            <a:r>
              <a:rPr lang="en-US" dirty="0"/>
              <a:t>procedure and the other using more traditional medical care. </a:t>
            </a:r>
            <a:endParaRPr lang="en-US" dirty="0" smtClean="0"/>
          </a:p>
          <a:p>
            <a:r>
              <a:rPr lang="en-US" dirty="0" smtClean="0"/>
              <a:t>Another example: When </a:t>
            </a:r>
            <a:r>
              <a:rPr lang="en-US" dirty="0"/>
              <a:t>patients are offered either of two treatments and the patient </a:t>
            </a:r>
            <a:r>
              <a:rPr lang="en-US" dirty="0" smtClean="0"/>
              <a:t>selects the </a:t>
            </a:r>
            <a:r>
              <a:rPr lang="en-US" dirty="0"/>
              <a:t>one that he or she thinks is preferable.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060441" y="205455"/>
            <a:ext cx="6484775" cy="762000"/>
          </a:xfrm>
          <a:prstGeom prst="round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/>
              <a:t>Nonrandomized Concurrent Control Studies</a:t>
            </a:r>
            <a:endParaRPr lang="en-US" sz="3600" b="1" dirty="0"/>
          </a:p>
        </p:txBody>
      </p:sp>
      <p:sp>
        <p:nvSpPr>
          <p:cNvPr id="6" name="Oval 5"/>
          <p:cNvSpPr/>
          <p:nvPr/>
        </p:nvSpPr>
        <p:spPr>
          <a:xfrm>
            <a:off x="8312149" y="3235824"/>
            <a:ext cx="1573213" cy="1195387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After</a:t>
            </a:r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2500377" y="3288211"/>
            <a:ext cx="1752600" cy="1143000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FFFF00"/>
                </a:solidFill>
              </a:rPr>
              <a:t>Before</a:t>
            </a:r>
          </a:p>
        </p:txBody>
      </p:sp>
      <p:sp>
        <p:nvSpPr>
          <p:cNvPr id="8" name="Notched Right Arrow 7"/>
          <p:cNvSpPr/>
          <p:nvPr/>
        </p:nvSpPr>
        <p:spPr>
          <a:xfrm>
            <a:off x="4557712" y="2902449"/>
            <a:ext cx="3429000" cy="957262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/>
              <a:t>Intervention Group</a:t>
            </a:r>
            <a:endParaRPr lang="en-US" sz="2400" dirty="0"/>
          </a:p>
        </p:txBody>
      </p:sp>
      <p:sp>
        <p:nvSpPr>
          <p:cNvPr id="9" name="Notched Right Arrow 8"/>
          <p:cNvSpPr/>
          <p:nvPr/>
        </p:nvSpPr>
        <p:spPr>
          <a:xfrm>
            <a:off x="4557712" y="3717034"/>
            <a:ext cx="3429000" cy="957262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en-US" sz="2400" dirty="0" smtClean="0">
                <a:solidFill>
                  <a:prstClr val="white"/>
                </a:solidFill>
              </a:rPr>
              <a:t>Control </a:t>
            </a:r>
            <a:r>
              <a:rPr lang="en-US" sz="2400" dirty="0">
                <a:solidFill>
                  <a:prstClr val="white"/>
                </a:solidFill>
              </a:rPr>
              <a:t>Group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3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19674"/>
            <a:ext cx="8229600" cy="56356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Advantages:</a:t>
            </a:r>
            <a:endParaRPr lang="en-US" sz="2800" dirty="0"/>
          </a:p>
          <a:p>
            <a:r>
              <a:rPr lang="en-US" dirty="0" smtClean="0"/>
              <a:t>Those </a:t>
            </a:r>
            <a:r>
              <a:rPr lang="en-US" dirty="0"/>
              <a:t>who object to the idea of ceding </a:t>
            </a:r>
            <a:r>
              <a:rPr lang="en-US" dirty="0" smtClean="0"/>
              <a:t>to chance </a:t>
            </a:r>
            <a:r>
              <a:rPr lang="en-US" dirty="0"/>
              <a:t>the responsibility for selecting a person’s treatment may favor this design.</a:t>
            </a:r>
            <a:endParaRPr lang="en-US" dirty="0" smtClean="0"/>
          </a:p>
          <a:p>
            <a:r>
              <a:rPr lang="en-US" dirty="0" smtClean="0"/>
              <a:t>Simplicity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800" dirty="0"/>
              <a:t>Disadvantages</a:t>
            </a:r>
            <a:r>
              <a:rPr lang="en-US" sz="2800" dirty="0" smtClean="0"/>
              <a:t>:</a:t>
            </a:r>
          </a:p>
          <a:p>
            <a:r>
              <a:rPr lang="en-US" dirty="0" smtClean="0"/>
              <a:t>The major </a:t>
            </a:r>
            <a:r>
              <a:rPr lang="en-US" dirty="0"/>
              <a:t>weakness </a:t>
            </a:r>
            <a:r>
              <a:rPr lang="en-US" dirty="0" smtClean="0"/>
              <a:t>is </a:t>
            </a:r>
            <a:r>
              <a:rPr lang="en-US" dirty="0"/>
              <a:t>the </a:t>
            </a:r>
            <a:r>
              <a:rPr lang="en-US" dirty="0" smtClean="0"/>
              <a:t>potential that </a:t>
            </a:r>
            <a:r>
              <a:rPr lang="en-US" dirty="0"/>
              <a:t>the intervention group and control group are not strictly comparable.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</a:t>
            </a:r>
            <a:r>
              <a:rPr lang="en-US" dirty="0" smtClean="0"/>
              <a:t>difficult to </a:t>
            </a:r>
            <a:r>
              <a:rPr lang="en-US" dirty="0"/>
              <a:t>prove comparability because the investigator must assume that </a:t>
            </a:r>
            <a:r>
              <a:rPr lang="en-US" dirty="0" smtClean="0"/>
              <a:t>he </a:t>
            </a:r>
            <a:r>
              <a:rPr lang="en-US" dirty="0"/>
              <a:t>has </a:t>
            </a:r>
            <a:r>
              <a:rPr lang="en-US" dirty="0" smtClean="0"/>
              <a:t>information on </a:t>
            </a:r>
            <a:r>
              <a:rPr lang="en-US" dirty="0"/>
              <a:t>all the important prognostic factors. </a:t>
            </a:r>
            <a:endParaRPr lang="en-US" dirty="0" smtClean="0"/>
          </a:p>
          <a:p>
            <a:r>
              <a:rPr lang="en-US" dirty="0" smtClean="0"/>
              <a:t>Selecting </a:t>
            </a:r>
            <a:r>
              <a:rPr lang="en-US" dirty="0"/>
              <a:t>a control group </a:t>
            </a:r>
            <a:r>
              <a:rPr lang="en-US" dirty="0" smtClean="0"/>
              <a:t>by matching on more than </a:t>
            </a:r>
            <a:r>
              <a:rPr lang="en-US" dirty="0"/>
              <a:t>a few factors is impractical and the comparability of a variety of other </a:t>
            </a:r>
            <a:r>
              <a:rPr lang="en-US" dirty="0" smtClean="0"/>
              <a:t>characteristics would </a:t>
            </a:r>
            <a:r>
              <a:rPr lang="en-US" dirty="0"/>
              <a:t>still need to be evaluated.</a:t>
            </a:r>
            <a:endParaRPr lang="en-US" sz="2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060441" y="205455"/>
            <a:ext cx="6484775" cy="762000"/>
          </a:xfrm>
          <a:prstGeom prst="round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/>
              <a:t>Nonrandomized Concurrent Control Studies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22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9861" y="1782147"/>
            <a:ext cx="8229600" cy="406814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en-US" sz="2400" dirty="0"/>
              <a:t>In historical control studies, a new intervention is used in a series of participants </a:t>
            </a:r>
            <a:r>
              <a:rPr lang="en-US" sz="2400" dirty="0" smtClean="0"/>
              <a:t>and the </a:t>
            </a:r>
            <a:r>
              <a:rPr lang="en-US" sz="2400" u="sng" dirty="0"/>
              <a:t>results are compared to </a:t>
            </a:r>
            <a:r>
              <a:rPr lang="en-US" sz="2400" dirty="0"/>
              <a:t>the outcome in a </a:t>
            </a:r>
            <a:r>
              <a:rPr lang="en-US" sz="2400" u="sng" dirty="0"/>
              <a:t>previous series of </a:t>
            </a:r>
            <a:r>
              <a:rPr lang="en-US" sz="2400" u="sng" dirty="0" smtClean="0"/>
              <a:t>comparable participants</a:t>
            </a:r>
            <a:r>
              <a:rPr lang="en-US" sz="2400" dirty="0"/>
              <a:t>. </a:t>
            </a:r>
            <a:r>
              <a:rPr lang="en-US" sz="2400" dirty="0" smtClean="0"/>
              <a:t>(medical records, past research data or databases)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Historical </a:t>
            </a:r>
            <a:r>
              <a:rPr lang="en-US" sz="2400" dirty="0"/>
              <a:t>controls are thus, by this definition, </a:t>
            </a:r>
            <a:r>
              <a:rPr lang="en-US" sz="2400" u="sng" dirty="0"/>
              <a:t>nonrandomized</a:t>
            </a:r>
            <a:r>
              <a:rPr lang="en-US" sz="2400" dirty="0"/>
              <a:t> </a:t>
            </a:r>
            <a:r>
              <a:rPr lang="en-US" sz="2400" dirty="0" smtClean="0"/>
              <a:t>and </a:t>
            </a:r>
            <a:r>
              <a:rPr lang="en-US" sz="2400" u="sng" dirty="0" smtClean="0"/>
              <a:t>non-concurrent</a:t>
            </a:r>
            <a:r>
              <a:rPr lang="en-US" sz="2400" u="sng" dirty="0"/>
              <a:t>.</a:t>
            </a:r>
            <a:endParaRPr lang="en-US" sz="2400" u="sn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BBCBA4-9BEE-48A2-AC4E-D8F9BD800B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1B0E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537927" y="205455"/>
            <a:ext cx="7483151" cy="762000"/>
          </a:xfrm>
          <a:prstGeom prst="round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en-US" sz="2800" dirty="0"/>
              <a:t>Historical Controls </a:t>
            </a:r>
            <a:r>
              <a:rPr lang="en-US" sz="2800" dirty="0" smtClean="0"/>
              <a:t>Studies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06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2229" y="1119674"/>
            <a:ext cx="10170367" cy="533371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Advantages</a:t>
            </a:r>
            <a:r>
              <a:rPr lang="en-US" sz="2800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all </a:t>
            </a:r>
            <a:r>
              <a:rPr lang="en-US" dirty="0"/>
              <a:t>new participants </a:t>
            </a:r>
            <a:r>
              <a:rPr lang="en-US" dirty="0" smtClean="0"/>
              <a:t>can receive </a:t>
            </a:r>
            <a:r>
              <a:rPr lang="en-US" dirty="0"/>
              <a:t>the new </a:t>
            </a:r>
            <a:r>
              <a:rPr lang="en-US" dirty="0" smtClean="0"/>
              <a:t>intervention</a:t>
            </a:r>
          </a:p>
          <a:p>
            <a:pPr>
              <a:lnSpc>
                <a:spcPct val="150000"/>
              </a:lnSpc>
            </a:pPr>
            <a:r>
              <a:rPr lang="en-US" dirty="0"/>
              <a:t>If </a:t>
            </a:r>
            <a:r>
              <a:rPr lang="en-US" dirty="0" smtClean="0"/>
              <a:t>an investigator </a:t>
            </a:r>
            <a:r>
              <a:rPr lang="en-US" dirty="0"/>
              <a:t>is already of the opinion that the new intervention is beneficial, </a:t>
            </a:r>
            <a:r>
              <a:rPr lang="en-US" dirty="0" smtClean="0"/>
              <a:t>then he </a:t>
            </a:r>
            <a:r>
              <a:rPr lang="en-US" dirty="0"/>
              <a:t>would most likely consider any restriction on its use unethical.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Participants </a:t>
            </a:r>
            <a:r>
              <a:rPr lang="en-US" dirty="0"/>
              <a:t>may be more </a:t>
            </a:r>
            <a:r>
              <a:rPr lang="en-US" dirty="0" smtClean="0"/>
              <a:t>willing to </a:t>
            </a:r>
            <a:r>
              <a:rPr lang="en-US" dirty="0"/>
              <a:t>enroll in a study if they can be assured of receiving a particular therapy </a:t>
            </a:r>
            <a:r>
              <a:rPr lang="en-US" dirty="0" smtClean="0"/>
              <a:t>or intervention</a:t>
            </a:r>
            <a:r>
              <a:rPr lang="en-US" dirty="0"/>
              <a:t>.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Since </a:t>
            </a:r>
            <a:r>
              <a:rPr lang="en-US" dirty="0"/>
              <a:t>all new participants will be on the new intervention, </a:t>
            </a:r>
            <a:r>
              <a:rPr lang="en-US" dirty="0" smtClean="0"/>
              <a:t>the time </a:t>
            </a:r>
            <a:r>
              <a:rPr lang="en-US" dirty="0"/>
              <a:t>required to complete recruitment of participants for the trial will be </a:t>
            </a:r>
            <a:r>
              <a:rPr lang="en-US" dirty="0" smtClean="0"/>
              <a:t>cut approximately </a:t>
            </a:r>
            <a:r>
              <a:rPr lang="en-US" dirty="0"/>
              <a:t>in half. </a:t>
            </a:r>
            <a:r>
              <a:rPr lang="en-US" dirty="0" smtClean="0"/>
              <a:t>(</a:t>
            </a:r>
            <a:r>
              <a:rPr lang="en-US" dirty="0"/>
              <a:t>time and cost benefits</a:t>
            </a:r>
            <a:r>
              <a:rPr lang="en-US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sample size for the </a:t>
            </a:r>
            <a:r>
              <a:rPr lang="en-US" dirty="0" smtClean="0"/>
              <a:t>intervention group </a:t>
            </a:r>
            <a:r>
              <a:rPr lang="en-US" dirty="0"/>
              <a:t>can be larger, with increased power</a:t>
            </a:r>
            <a:r>
              <a:rPr lang="en-US" dirty="0" smtClean="0"/>
              <a:t>. (</a:t>
            </a:r>
            <a:r>
              <a:rPr lang="en-US" dirty="0"/>
              <a:t>ethical considerations</a:t>
            </a:r>
            <a:r>
              <a:rPr lang="en-US" dirty="0" smtClean="0"/>
              <a:t>)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BBCBA4-9BEE-48A2-AC4E-D8F9BD800B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1B0E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537927" y="205455"/>
            <a:ext cx="7483151" cy="762000"/>
          </a:xfrm>
          <a:prstGeom prst="round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en-US" sz="2800" dirty="0"/>
              <a:t>Historical Controls </a:t>
            </a:r>
            <a:r>
              <a:rPr lang="en-US" sz="2800" dirty="0" smtClean="0"/>
              <a:t>Studies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73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301858"/>
            <a:ext cx="9601200" cy="456554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Typically, historical control data can be obtained from two </a:t>
            </a:r>
            <a:r>
              <a:rPr lang="en-US" dirty="0" smtClean="0"/>
              <a:t>sources</a:t>
            </a:r>
            <a:r>
              <a:rPr lang="en-US" dirty="0"/>
              <a:t>: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 </a:t>
            </a:r>
            <a:r>
              <a:rPr lang="en-US" dirty="0"/>
              <a:t>First, </a:t>
            </a:r>
            <a:r>
              <a:rPr lang="en-US" dirty="0" smtClean="0"/>
              <a:t>control group </a:t>
            </a:r>
            <a:r>
              <a:rPr lang="en-US" dirty="0"/>
              <a:t>data may be available in the literature. </a:t>
            </a: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1600" u="sng" dirty="0" smtClean="0"/>
              <a:t>These </a:t>
            </a:r>
            <a:r>
              <a:rPr lang="en-US" sz="1600" u="sng" dirty="0"/>
              <a:t>data are often </a:t>
            </a:r>
            <a:r>
              <a:rPr lang="en-US" sz="1600" u="sng" dirty="0"/>
              <a:t>undesirable because </a:t>
            </a:r>
            <a:r>
              <a:rPr lang="en-US" sz="1600" u="sng" dirty="0"/>
              <a:t>it is difficult, and perhaps impossible, to establish whether the control </a:t>
            </a:r>
            <a:r>
              <a:rPr lang="en-US" sz="1600" u="sng" dirty="0"/>
              <a:t>and intervention </a:t>
            </a:r>
            <a:r>
              <a:rPr lang="en-US" sz="1600" u="sng" dirty="0"/>
              <a:t>groups are comparable in key characteristics at the onset</a:t>
            </a:r>
            <a:r>
              <a:rPr lang="en-US" sz="1600" u="sng" dirty="0"/>
              <a:t>.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Second</a:t>
            </a:r>
            <a:r>
              <a:rPr lang="en-US" dirty="0"/>
              <a:t>, data may not </a:t>
            </a:r>
            <a:r>
              <a:rPr lang="en-US" dirty="0" smtClean="0"/>
              <a:t>have been </a:t>
            </a:r>
            <a:r>
              <a:rPr lang="en-US" dirty="0"/>
              <a:t>published but may be available on computer files or in medical </a:t>
            </a:r>
            <a:r>
              <a:rPr lang="en-US" dirty="0" smtClean="0"/>
              <a:t>charts </a:t>
            </a:r>
            <a:r>
              <a:rPr lang="en-US" dirty="0"/>
              <a:t>for example, might be found in a large center which has several ongoing clinical investigations.</a:t>
            </a: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1600" u="sng" dirty="0" smtClean="0"/>
              <a:t>Such data </a:t>
            </a:r>
            <a:r>
              <a:rPr lang="en-US" sz="1600" u="sng" dirty="0"/>
              <a:t>on control participants, </a:t>
            </a:r>
            <a:r>
              <a:rPr lang="en-US" sz="1600" u="sng" dirty="0" smtClean="0"/>
              <a:t>the </a:t>
            </a:r>
            <a:r>
              <a:rPr lang="en-US" sz="1600" u="sng" dirty="0"/>
              <a:t>problem </a:t>
            </a:r>
            <a:r>
              <a:rPr lang="en-US" sz="1600" u="sng" dirty="0" smtClean="0"/>
              <a:t>is </a:t>
            </a:r>
            <a:r>
              <a:rPr lang="en-US" sz="1600" u="sng" dirty="0"/>
              <a:t>nonstandard and </a:t>
            </a:r>
            <a:r>
              <a:rPr lang="en-US" sz="1600" u="sng" dirty="0" smtClean="0"/>
              <a:t>variable assessment </a:t>
            </a:r>
            <a:r>
              <a:rPr lang="en-US" sz="1600" u="sng" dirty="0"/>
              <a:t>or missing </a:t>
            </a:r>
            <a:r>
              <a:rPr lang="en-US" sz="1600" u="sng" dirty="0" smtClean="0"/>
              <a:t>information.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100" dirty="0" smtClean="0"/>
              <a:t>*** A big challenge: C</a:t>
            </a:r>
            <a:r>
              <a:rPr lang="en-US" dirty="0" smtClean="0"/>
              <a:t>hanges </a:t>
            </a:r>
            <a:r>
              <a:rPr lang="en-US" dirty="0"/>
              <a:t>over </a:t>
            </a:r>
            <a:r>
              <a:rPr lang="en-US" dirty="0" smtClean="0"/>
              <a:t>time in target population and technology may lead to an important Bias</a:t>
            </a:r>
            <a:endParaRPr lang="en-US" sz="1600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537927" y="205455"/>
            <a:ext cx="7483151" cy="762000"/>
          </a:xfrm>
          <a:prstGeom prst="round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en-US" sz="2800" dirty="0"/>
              <a:t>Historical Controls </a:t>
            </a:r>
            <a:r>
              <a:rPr lang="en-US" sz="2800" dirty="0" smtClean="0"/>
              <a:t>Studies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4650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87338"/>
            <a:ext cx="9601200" cy="1485900"/>
          </a:xfrm>
        </p:spPr>
        <p:txBody>
          <a:bodyPr/>
          <a:lstStyle/>
          <a:p>
            <a:pPr algn="ctr"/>
            <a:r>
              <a:rPr lang="en-US" sz="2800" dirty="0"/>
              <a:t>PARALLEL GROUP DESIGNS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800" dirty="0"/>
              <a:t>“</a:t>
            </a:r>
            <a:r>
              <a:rPr lang="en-US" sz="28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gold-standard</a:t>
            </a:r>
            <a:r>
              <a:rPr lang="en-US" sz="2800" dirty="0"/>
              <a:t>” of clinical research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4030824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/>
              <a:t>There are as many groups as study treatments under comparison.</a:t>
            </a:r>
          </a:p>
          <a:p>
            <a:pPr>
              <a:buFont typeface="Arial" charset="0"/>
              <a:buChar char="•"/>
            </a:pPr>
            <a:r>
              <a:rPr lang="en-US" dirty="0"/>
              <a:t>Each patient is assigned to only one of the treatment groups through randomization. </a:t>
            </a:r>
          </a:p>
          <a:p>
            <a:pPr>
              <a:buFont typeface="Arial" charset="0"/>
              <a:buChar char="•"/>
            </a:pPr>
            <a:r>
              <a:rPr lang="en-US" dirty="0"/>
              <a:t>All treatment groups are treated and evaluated simultaneously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305800" y="2133600"/>
            <a:ext cx="1169988" cy="628650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R 1</a:t>
            </a:r>
          </a:p>
        </p:txBody>
      </p:sp>
      <p:sp>
        <p:nvSpPr>
          <p:cNvPr id="6" name="Notched Right Arrow 5"/>
          <p:cNvSpPr/>
          <p:nvPr/>
        </p:nvSpPr>
        <p:spPr>
          <a:xfrm>
            <a:off x="5219700" y="2057401"/>
            <a:ext cx="2552700" cy="836613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Intervention (1)</a:t>
            </a:r>
          </a:p>
        </p:txBody>
      </p:sp>
      <p:sp>
        <p:nvSpPr>
          <p:cNvPr id="7" name="Oval 6"/>
          <p:cNvSpPr/>
          <p:nvPr/>
        </p:nvSpPr>
        <p:spPr>
          <a:xfrm>
            <a:off x="8305800" y="2971800"/>
            <a:ext cx="1169988" cy="628650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R 2</a:t>
            </a:r>
          </a:p>
        </p:txBody>
      </p:sp>
      <p:sp>
        <p:nvSpPr>
          <p:cNvPr id="8" name="Oval 7"/>
          <p:cNvSpPr/>
          <p:nvPr/>
        </p:nvSpPr>
        <p:spPr>
          <a:xfrm>
            <a:off x="8355014" y="3810000"/>
            <a:ext cx="1169987" cy="666750"/>
          </a:xfrm>
          <a:prstGeom prst="ellipse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R 3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5295900" y="2852738"/>
            <a:ext cx="2552700" cy="836612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Intervention (2)</a:t>
            </a:r>
          </a:p>
        </p:txBody>
      </p:sp>
      <p:sp>
        <p:nvSpPr>
          <p:cNvPr id="10" name="Notched Right Arrow 9"/>
          <p:cNvSpPr/>
          <p:nvPr/>
        </p:nvSpPr>
        <p:spPr>
          <a:xfrm>
            <a:off x="5295900" y="3614738"/>
            <a:ext cx="2552700" cy="836612"/>
          </a:xfrm>
          <a:prstGeom prst="notchedRightArrow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Intervention (3)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37076" y="1447801"/>
            <a:ext cx="339725" cy="3330575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/>
              <a:t>R</a:t>
            </a:r>
          </a:p>
          <a:p>
            <a:pPr algn="ctr">
              <a:defRPr/>
            </a:pPr>
            <a:r>
              <a:rPr lang="en-US" sz="1600" b="1" dirty="0"/>
              <a:t>A</a:t>
            </a:r>
          </a:p>
          <a:p>
            <a:pPr algn="ctr">
              <a:defRPr/>
            </a:pPr>
            <a:r>
              <a:rPr lang="en-US" sz="1600" b="1" dirty="0"/>
              <a:t>N</a:t>
            </a:r>
          </a:p>
          <a:p>
            <a:pPr algn="ctr">
              <a:defRPr/>
            </a:pPr>
            <a:r>
              <a:rPr lang="en-US" sz="1600" b="1" dirty="0"/>
              <a:t>D</a:t>
            </a:r>
          </a:p>
          <a:p>
            <a:pPr algn="ctr">
              <a:defRPr/>
            </a:pPr>
            <a:r>
              <a:rPr lang="en-US" sz="1600" b="1" dirty="0"/>
              <a:t>O</a:t>
            </a:r>
          </a:p>
          <a:p>
            <a:pPr algn="ctr">
              <a:defRPr/>
            </a:pPr>
            <a:r>
              <a:rPr lang="en-US" sz="1600" b="1" dirty="0"/>
              <a:t>M</a:t>
            </a:r>
          </a:p>
          <a:p>
            <a:pPr algn="ctr">
              <a:defRPr/>
            </a:pPr>
            <a:r>
              <a:rPr lang="en-US" sz="1600" b="1" dirty="0"/>
              <a:t>I</a:t>
            </a:r>
          </a:p>
          <a:p>
            <a:pPr algn="ctr">
              <a:defRPr/>
            </a:pPr>
            <a:r>
              <a:rPr lang="en-US" sz="1600" b="1" dirty="0"/>
              <a:t>Z</a:t>
            </a:r>
          </a:p>
          <a:p>
            <a:pPr algn="ctr">
              <a:defRPr/>
            </a:pPr>
            <a:r>
              <a:rPr lang="en-US" sz="1600" b="1" dirty="0"/>
              <a:t>A</a:t>
            </a:r>
          </a:p>
          <a:p>
            <a:pPr algn="ctr">
              <a:defRPr/>
            </a:pPr>
            <a:r>
              <a:rPr lang="en-US" sz="1600" b="1" dirty="0"/>
              <a:t>T</a:t>
            </a:r>
          </a:p>
          <a:p>
            <a:pPr algn="ctr">
              <a:defRPr/>
            </a:pPr>
            <a:r>
              <a:rPr lang="en-US" sz="1600" b="1" dirty="0"/>
              <a:t>I</a:t>
            </a:r>
          </a:p>
          <a:p>
            <a:pPr algn="ctr">
              <a:defRPr/>
            </a:pPr>
            <a:r>
              <a:rPr lang="en-US" sz="1600" b="1" dirty="0"/>
              <a:t>ON</a:t>
            </a:r>
          </a:p>
        </p:txBody>
      </p:sp>
      <p:sp>
        <p:nvSpPr>
          <p:cNvPr id="13" name="Content Placeholder 13"/>
          <p:cNvSpPr txBox="1">
            <a:spLocks/>
          </p:cNvSpPr>
          <p:nvPr/>
        </p:nvSpPr>
        <p:spPr>
          <a:xfrm>
            <a:off x="1981201" y="2395538"/>
            <a:ext cx="2047875" cy="1484312"/>
          </a:xfrm>
          <a:prstGeom prst="ellipse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FFFF00"/>
                </a:solidFill>
              </a:rPr>
              <a:t>Patients</a:t>
            </a:r>
          </a:p>
        </p:txBody>
      </p:sp>
      <p:sp>
        <p:nvSpPr>
          <p:cNvPr id="14" name="Oval 13"/>
          <p:cNvSpPr/>
          <p:nvPr/>
        </p:nvSpPr>
        <p:spPr>
          <a:xfrm>
            <a:off x="1828800" y="2222501"/>
            <a:ext cx="2362200" cy="1787525"/>
          </a:xfrm>
          <a:prstGeom prst="ellipse">
            <a:avLst/>
          </a:prstGeom>
          <a:noFill/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9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Design for Clinical Trials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B03950-829D-4AB9-881A-EE01821A70DB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068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685800"/>
            <a:ext cx="9601200" cy="769776"/>
          </a:xfrm>
        </p:spPr>
        <p:txBody>
          <a:bodyPr/>
          <a:lstStyle/>
          <a:p>
            <a:pPr algn="ctr" eaLnBrk="1" hangingPunct="1"/>
            <a:r>
              <a:rPr lang="en-US" sz="4000" dirty="0"/>
              <a:t>PARALLEL GROUP DESIGNS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dirty="0" smtClean="0"/>
                  <a:t>Two-group design</a:t>
                </a:r>
              </a:p>
              <a:p>
                <a:pPr lvl="2" eaLnBrk="1" hangingPunct="1">
                  <a:lnSpc>
                    <a:spcPct val="90000"/>
                  </a:lnSpc>
                  <a:buFont typeface="Wingdings" panose="05000000000000000000" pitchFamily="2" charset="2"/>
                  <a:buChar char="q"/>
                </a:pPr>
                <a:r>
                  <a:rPr lang="en-US" dirty="0" smtClean="0"/>
                  <a:t>We </a:t>
                </a:r>
                <a:r>
                  <a:rPr lang="en-US" dirty="0"/>
                  <a:t>can allocate patients </a:t>
                </a:r>
                <a:r>
                  <a:rPr lang="en-US" dirty="0" smtClean="0"/>
                  <a:t>equally </a:t>
                </a:r>
                <a:r>
                  <a:rPr lang="en-US" dirty="0"/>
                  <a:t>to treatment groups </a:t>
                </a:r>
                <a:endParaRPr lang="en-US" dirty="0" smtClean="0"/>
              </a:p>
              <a:p>
                <a:pPr lvl="2" eaLnBrk="1" hangingPunct="1">
                  <a:lnSpc>
                    <a:spcPct val="90000"/>
                  </a:lnSpc>
                  <a:buFont typeface="Wingdings" panose="05000000000000000000" pitchFamily="2" charset="2"/>
                  <a:buChar char="q"/>
                </a:pPr>
                <a:r>
                  <a:rPr lang="en-US" dirty="0" smtClean="0"/>
                  <a:t>For ethical consideration with control (placebo), we can allocate patients unequally to treatment groups (in random) to allow more patients to receive the treatment.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dirty="0" smtClean="0"/>
                  <a:t>Three or more-group design</a:t>
                </a:r>
              </a:p>
              <a:p>
                <a:pPr lvl="2" eaLnBrk="1" hangingPunct="1">
                  <a:lnSpc>
                    <a:spcPct val="90000"/>
                  </a:lnSpc>
                </a:pPr>
                <a:r>
                  <a:rPr lang="en-US" dirty="0" smtClean="0"/>
                  <a:t>Placebo group sample size (</a:t>
                </a:r>
                <a:r>
                  <a:rPr lang="en-US" sz="2800" dirty="0"/>
                  <a:t>n</a:t>
                </a:r>
                <a:r>
                  <a:rPr lang="en-US" sz="1400" dirty="0"/>
                  <a:t>p</a:t>
                </a:r>
                <a:r>
                  <a:rPr lang="en-US" dirty="0" smtClean="0"/>
                  <a:t>) should be corrected</a:t>
                </a:r>
              </a:p>
              <a:p>
                <a:pPr lvl="2" eaLnBrk="1" hangingPunct="1">
                  <a:lnSpc>
                    <a:spcPct val="90000"/>
                  </a:lnSpc>
                </a:pPr>
                <a:r>
                  <a:rPr lang="en-US" dirty="0" smtClean="0"/>
                  <a:t>Corrected n</a:t>
                </a:r>
                <a:r>
                  <a:rPr lang="en-US" sz="1100" dirty="0"/>
                  <a:t>p = </a:t>
                </a:r>
                <a:r>
                  <a:rPr lang="en-US" dirty="0" smtClean="0"/>
                  <a:t>n</a:t>
                </a:r>
                <a:r>
                  <a:rPr lang="en-US" sz="1100" dirty="0"/>
                  <a:t>p </a:t>
                </a:r>
                <a14:m>
                  <m:oMath xmlns:m="http://schemas.openxmlformats.org/officeDocument/2006/math">
                    <m:r>
                      <a:rPr lang="en-US" sz="1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ad>
                      <m:radPr>
                        <m:degHide m:val="on"/>
                        <m:ctrlPr>
                          <a:rPr lang="en-US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𝒏𝒖𝒎𝒃𝒆𝒓</m:t>
                        </m:r>
                        <m:r>
                          <a:rPr lang="en-US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𝒐𝒇</m:t>
                        </m:r>
                        <m:r>
                          <a:rPr lang="en-US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𝒄𝒐𝒎𝒑𝒂𝒓𝒊𝒔𝒐𝒏</m:t>
                        </m:r>
                      </m:e>
                    </m:rad>
                  </m:oMath>
                </a14:m>
                <a:endParaRPr lang="en-US" sz="3600" b="1" dirty="0"/>
              </a:p>
              <a:p>
                <a:pPr marL="914400" lvl="2" indent="0">
                  <a:lnSpc>
                    <a:spcPct val="90000"/>
                  </a:lnSpc>
                  <a:buNone/>
                </a:pPr>
                <a:endParaRPr lang="en-US" sz="3600" b="1" dirty="0"/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3"/>
                <a:stretch>
                  <a:fillRect l="-741" t="-24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09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14401"/>
          </a:xfrm>
        </p:spPr>
        <p:txBody>
          <a:bodyPr/>
          <a:lstStyle/>
          <a:p>
            <a:pPr algn="ctr"/>
            <a:r>
              <a:rPr lang="en-US" sz="4000" dirty="0"/>
              <a:t>Parallel Group Design(Cont.)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453072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/>
                </a:solidFill>
              </a:rPr>
              <a:t>Advantages:</a:t>
            </a:r>
          </a:p>
          <a:p>
            <a:pPr marL="749300" lvl="4" indent="-284163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The duration of the study is shorter and the visits fewer.</a:t>
            </a:r>
          </a:p>
          <a:p>
            <a:pPr marL="749300" lvl="4" indent="-284163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The statistical analysis requires fewer assumptions and straightforward. </a:t>
            </a:r>
          </a:p>
          <a:p>
            <a:pPr marL="749300" lvl="4" indent="-284163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It is simpler and makes bias-free comparisons easier to obtain.</a:t>
            </a:r>
          </a:p>
          <a:p>
            <a:pPr marL="749300" lvl="4" indent="-284163" algn="just">
              <a:lnSpc>
                <a:spcPct val="150000"/>
              </a:lnSpc>
              <a:buFont typeface="Wingdings" pitchFamily="2" charset="2"/>
              <a:buChar char="Ø"/>
            </a:pPr>
            <a:endParaRPr lang="en-US" sz="20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/>
                </a:solidFill>
              </a:rPr>
              <a:t>Disadvantages:</a:t>
            </a:r>
          </a:p>
          <a:p>
            <a:pPr marL="749300" lvl="4" indent="-284163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It requires a larger sample size.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97767"/>
          </a:xfrm>
        </p:spPr>
        <p:txBody>
          <a:bodyPr/>
          <a:lstStyle/>
          <a:p>
            <a:pPr algn="ctr"/>
            <a:r>
              <a:rPr lang="en-US" sz="4000" dirty="0"/>
              <a:t>Parallel Group Design(Cont.)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8686800" cy="45307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It represents the </a:t>
            </a:r>
            <a:r>
              <a:rPr lang="en-US" sz="240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“gold-standard” </a:t>
            </a:r>
            <a:r>
              <a:rPr lang="en-US" sz="2400" dirty="0" smtClean="0"/>
              <a:t>of clinical research because: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Applicable in a very broad range of experimental conditions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It’s simplicity</a:t>
            </a:r>
          </a:p>
          <a:p>
            <a:pPr marL="342900" lvl="4" indent="-342900">
              <a:buClr>
                <a:schemeClr val="bg2"/>
              </a:buClr>
              <a:buSzPct val="75000"/>
              <a:buFont typeface="Wingdings" pitchFamily="2" charset="2"/>
              <a:buChar char="p"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27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Parallel Group Design(Cont.)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Parallel group design can be classified to three main variants as below: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Completely randomized design: The one with simple randomization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Stratified design: The one with stratified randomization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Randomized block design: The one with randomization in blocks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6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7828" y="323850"/>
            <a:ext cx="9601200" cy="8477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Parallel Group Design(Cont.)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(Completely randomized)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5" y="1724025"/>
            <a:ext cx="10687049" cy="4729361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with a simple randomization and balanced (</a:t>
            </a:r>
            <a:r>
              <a:rPr lang="en-US" dirty="0"/>
              <a:t>the treatment groups have equal/approximately equal</a:t>
            </a:r>
            <a:r>
              <a:rPr lang="en-US" sz="2400" dirty="0"/>
              <a:t>) or unbalanced size.</a:t>
            </a:r>
          </a:p>
          <a:p>
            <a:r>
              <a:rPr lang="en-US" sz="2400" dirty="0"/>
              <a:t>Balanced size has greater power of the test for the same overall sample size</a:t>
            </a:r>
          </a:p>
          <a:p>
            <a:r>
              <a:rPr lang="en-US" sz="2400" dirty="0">
                <a:solidFill>
                  <a:srgbClr val="0070C0"/>
                </a:solidFill>
              </a:rPr>
              <a:t>Advantages</a:t>
            </a:r>
            <a:r>
              <a:rPr lang="en-US" sz="2400" dirty="0"/>
              <a:t>:</a:t>
            </a:r>
          </a:p>
          <a:p>
            <a:pPr marL="1035050" lvl="4" indent="-346075" algn="just">
              <a:buFont typeface="Wingdings" pitchFamily="2" charset="2"/>
              <a:buChar char="Ø"/>
            </a:pPr>
            <a:r>
              <a:rPr lang="en-US" sz="2400" dirty="0" smtClean="0"/>
              <a:t>It is simple and easy to implement. </a:t>
            </a:r>
          </a:p>
          <a:p>
            <a:pPr marL="1035050" lvl="4" indent="-346075" algn="just">
              <a:buFont typeface="Wingdings" pitchFamily="2" charset="2"/>
              <a:buChar char="Ø"/>
            </a:pPr>
            <a:r>
              <a:rPr lang="en-US" sz="2400" dirty="0" smtClean="0"/>
              <a:t>It is universally accepted.</a:t>
            </a:r>
          </a:p>
          <a:p>
            <a:pPr marL="1035050" lvl="4" indent="-346075" algn="just">
              <a:buFont typeface="Wingdings" pitchFamily="2" charset="2"/>
              <a:buChar char="Ø"/>
            </a:pPr>
            <a:r>
              <a:rPr lang="en-US" sz="2400" dirty="0" smtClean="0"/>
              <a:t>It is applicable to acute conditions (e.g., MI)</a:t>
            </a:r>
          </a:p>
          <a:p>
            <a:pPr marL="1035050" lvl="4" indent="-346075" algn="just">
              <a:buFont typeface="Wingdings" pitchFamily="2" charset="2"/>
              <a:buChar char="Ø"/>
            </a:pPr>
            <a:r>
              <a:rPr lang="en-US" sz="2400" dirty="0" smtClean="0"/>
              <a:t>Analysis is less complicated, and interpretation of the results is straightforward.</a:t>
            </a:r>
          </a:p>
          <a:p>
            <a:pPr marL="1035050" lvl="4" indent="-346075" algn="just">
              <a:buFont typeface="Wingdings" pitchFamily="2" charset="2"/>
              <a:buChar char="Ø"/>
            </a:pPr>
            <a:r>
              <a:rPr lang="en-US" sz="2400" dirty="0" smtClean="0"/>
              <a:t>For </a:t>
            </a:r>
            <a:r>
              <a:rPr lang="en-US" sz="2400" u="sng" dirty="0" smtClean="0"/>
              <a:t>ethical consideration </a:t>
            </a:r>
            <a:r>
              <a:rPr lang="en-US" sz="2400" dirty="0" smtClean="0"/>
              <a:t>with the control, we can allocate patients unequally to treatment groups (in a random fashion) to allow </a:t>
            </a:r>
            <a:r>
              <a:rPr lang="en-US" sz="2400" u="sng" dirty="0" smtClean="0"/>
              <a:t>more patients </a:t>
            </a:r>
            <a:r>
              <a:rPr lang="en-US" sz="2400" dirty="0" smtClean="0"/>
              <a:t>to </a:t>
            </a:r>
            <a:r>
              <a:rPr lang="en-US" sz="2400" u="sng" dirty="0" smtClean="0"/>
              <a:t>receive the treatment </a:t>
            </a:r>
            <a:r>
              <a:rPr lang="en-US" sz="2400" dirty="0" smtClean="0"/>
              <a:t>(e.g., in a 2 to 1 or 3 to 1 ratio). 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5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825" y="195065"/>
            <a:ext cx="9601200" cy="117653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Parallel Group Design(Cont.)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(Completely randomized)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6351" y="1600201"/>
            <a:ext cx="10601324" cy="48531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0070C0"/>
                </a:solidFill>
              </a:rPr>
              <a:t>Disadvantages</a:t>
            </a:r>
            <a:r>
              <a:rPr lang="en-US" sz="2400" dirty="0" smtClean="0"/>
              <a:t>:</a:t>
            </a:r>
          </a:p>
          <a:p>
            <a:pPr marL="854075" lvl="4" indent="-388938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/>
              <a:t>it usually requires more patients than other comparative designs.</a:t>
            </a:r>
          </a:p>
          <a:p>
            <a:pPr marL="854075" lvl="4" indent="-388938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/>
              <a:t>by chance, the distribution of important baseline features may not be homogeneous across the treatment groups. </a:t>
            </a:r>
          </a:p>
          <a:p>
            <a:pPr marL="854075" lvl="4" indent="-388938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/>
              <a:t>The smaller the sample size, the more likely it is that a meaningful imbalance will occur. </a:t>
            </a:r>
            <a:endParaRPr lang="en-US" sz="4000" dirty="0"/>
          </a:p>
          <a:p>
            <a:pPr lvl="1"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0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Parallel Group Design(Cont.)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(Stratified Design)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Stages to control confounders in RCTs from the beginning of study: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dirty="0" smtClean="0"/>
              <a:t>Limitation (by inclusion and exclusion criteria)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dirty="0" smtClean="0"/>
              <a:t>Stratification (by using prognostic factors)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dirty="0" smtClean="0"/>
              <a:t>Randomization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dirty="0" smtClean="0"/>
              <a:t>Adjustment (in analysis)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dirty="0">
                <a:solidFill>
                  <a:srgbClr val="7030A0"/>
                </a:solidFill>
              </a:rPr>
              <a:t>(Stratified Design)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a stratified randomization considering some prognostic factors as sub-experimental factors.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9255572" y="2838451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1</a:t>
            </a:r>
          </a:p>
        </p:txBody>
      </p:sp>
      <p:sp>
        <p:nvSpPr>
          <p:cNvPr id="6" name="Content Placeholder 13"/>
          <p:cNvSpPr txBox="1">
            <a:spLocks/>
          </p:cNvSpPr>
          <p:nvPr/>
        </p:nvSpPr>
        <p:spPr>
          <a:xfrm>
            <a:off x="1691135" y="3511550"/>
            <a:ext cx="1814512" cy="1498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FFFF00"/>
                </a:solidFill>
              </a:rPr>
              <a:t>Patients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6923535" y="2816226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(1)</a:t>
            </a:r>
          </a:p>
        </p:txBody>
      </p:sp>
      <p:sp>
        <p:nvSpPr>
          <p:cNvPr id="8" name="Rectangle 7"/>
          <p:cNvSpPr/>
          <p:nvPr/>
        </p:nvSpPr>
        <p:spPr>
          <a:xfrm>
            <a:off x="6520311" y="4730750"/>
            <a:ext cx="187325" cy="20510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50" b="1" dirty="0"/>
              <a:t>R</a:t>
            </a:r>
          </a:p>
          <a:p>
            <a:pPr algn="ctr">
              <a:defRPr/>
            </a:pPr>
            <a:r>
              <a:rPr lang="en-US" sz="1050" b="1" dirty="0"/>
              <a:t>A</a:t>
            </a:r>
          </a:p>
          <a:p>
            <a:pPr algn="ctr">
              <a:defRPr/>
            </a:pPr>
            <a:r>
              <a:rPr lang="en-US" sz="1050" b="1" dirty="0"/>
              <a:t>N</a:t>
            </a:r>
          </a:p>
          <a:p>
            <a:pPr algn="ctr">
              <a:defRPr/>
            </a:pPr>
            <a:r>
              <a:rPr lang="en-US" sz="1050" b="1" dirty="0"/>
              <a:t>D</a:t>
            </a:r>
          </a:p>
          <a:p>
            <a:pPr algn="ctr">
              <a:defRPr/>
            </a:pPr>
            <a:r>
              <a:rPr lang="en-US" sz="1050" b="1" dirty="0"/>
              <a:t>O</a:t>
            </a:r>
          </a:p>
          <a:p>
            <a:pPr algn="ctr">
              <a:defRPr/>
            </a:pPr>
            <a:r>
              <a:rPr lang="en-US" sz="1050" b="1" dirty="0"/>
              <a:t>M</a:t>
            </a:r>
          </a:p>
          <a:p>
            <a:pPr algn="ctr">
              <a:defRPr/>
            </a:pPr>
            <a:r>
              <a:rPr lang="en-US" sz="1050" b="1" dirty="0"/>
              <a:t>I</a:t>
            </a:r>
          </a:p>
          <a:p>
            <a:pPr algn="ctr">
              <a:defRPr/>
            </a:pPr>
            <a:r>
              <a:rPr lang="en-US" sz="1050" b="1" dirty="0"/>
              <a:t>Z</a:t>
            </a:r>
          </a:p>
          <a:p>
            <a:pPr algn="ctr">
              <a:defRPr/>
            </a:pPr>
            <a:r>
              <a:rPr lang="en-US" sz="1050" b="1" dirty="0"/>
              <a:t>A</a:t>
            </a:r>
          </a:p>
          <a:p>
            <a:pPr algn="ctr">
              <a:defRPr/>
            </a:pPr>
            <a:r>
              <a:rPr lang="en-US" sz="1050" b="1" dirty="0"/>
              <a:t>T</a:t>
            </a:r>
          </a:p>
          <a:p>
            <a:pPr algn="ctr">
              <a:defRPr/>
            </a:pPr>
            <a:r>
              <a:rPr lang="en-US" sz="1050" b="1" dirty="0"/>
              <a:t>I</a:t>
            </a:r>
          </a:p>
          <a:p>
            <a:pPr algn="ctr">
              <a:defRPr/>
            </a:pPr>
            <a:r>
              <a:rPr lang="en-US" sz="1050" b="1" dirty="0"/>
              <a:t>ON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7075935" y="2968626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/>
              <a:t>(2)</a:t>
            </a:r>
            <a:endParaRPr lang="en-US" sz="1400" dirty="0"/>
          </a:p>
        </p:txBody>
      </p:sp>
      <p:sp>
        <p:nvSpPr>
          <p:cNvPr id="10" name="Notched Right Arrow 9"/>
          <p:cNvSpPr/>
          <p:nvPr/>
        </p:nvSpPr>
        <p:spPr>
          <a:xfrm>
            <a:off x="7228335" y="3121026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/>
              <a:t>(3)</a:t>
            </a:r>
            <a:endParaRPr lang="en-US" sz="1400" dirty="0"/>
          </a:p>
        </p:txBody>
      </p:sp>
      <p:sp>
        <p:nvSpPr>
          <p:cNvPr id="11" name="Oval 10"/>
          <p:cNvSpPr/>
          <p:nvPr/>
        </p:nvSpPr>
        <p:spPr>
          <a:xfrm>
            <a:off x="9407972" y="2990851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2</a:t>
            </a:r>
          </a:p>
        </p:txBody>
      </p:sp>
      <p:sp>
        <p:nvSpPr>
          <p:cNvPr id="12" name="Oval 11"/>
          <p:cNvSpPr/>
          <p:nvPr/>
        </p:nvSpPr>
        <p:spPr>
          <a:xfrm>
            <a:off x="9560372" y="3143251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3</a:t>
            </a:r>
          </a:p>
        </p:txBody>
      </p:sp>
      <p:sp>
        <p:nvSpPr>
          <p:cNvPr id="13" name="Oval 12"/>
          <p:cNvSpPr/>
          <p:nvPr/>
        </p:nvSpPr>
        <p:spPr>
          <a:xfrm rot="21384997">
            <a:off x="9515922" y="5127626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1</a:t>
            </a:r>
          </a:p>
        </p:txBody>
      </p:sp>
      <p:sp>
        <p:nvSpPr>
          <p:cNvPr id="14" name="Notched Right Arrow 13"/>
          <p:cNvSpPr/>
          <p:nvPr/>
        </p:nvSpPr>
        <p:spPr>
          <a:xfrm>
            <a:off x="7153722" y="5010151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(1)</a:t>
            </a:r>
          </a:p>
        </p:txBody>
      </p:sp>
      <p:sp>
        <p:nvSpPr>
          <p:cNvPr id="15" name="Notched Right Arrow 14"/>
          <p:cNvSpPr/>
          <p:nvPr/>
        </p:nvSpPr>
        <p:spPr>
          <a:xfrm>
            <a:off x="7306122" y="5162551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/>
              <a:t>(2)</a:t>
            </a:r>
            <a:endParaRPr lang="en-US" sz="1400" dirty="0"/>
          </a:p>
        </p:txBody>
      </p:sp>
      <p:sp>
        <p:nvSpPr>
          <p:cNvPr id="16" name="Notched Right Arrow 15"/>
          <p:cNvSpPr/>
          <p:nvPr/>
        </p:nvSpPr>
        <p:spPr>
          <a:xfrm>
            <a:off x="7458522" y="5314951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/>
              <a:t>(3)</a:t>
            </a:r>
            <a:endParaRPr lang="en-US" sz="1400" dirty="0"/>
          </a:p>
        </p:txBody>
      </p:sp>
      <p:sp>
        <p:nvSpPr>
          <p:cNvPr id="17" name="Oval 16"/>
          <p:cNvSpPr/>
          <p:nvPr/>
        </p:nvSpPr>
        <p:spPr>
          <a:xfrm rot="21384997">
            <a:off x="9668322" y="5280026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2</a:t>
            </a:r>
          </a:p>
        </p:txBody>
      </p:sp>
      <p:sp>
        <p:nvSpPr>
          <p:cNvPr id="18" name="Oval 17"/>
          <p:cNvSpPr/>
          <p:nvPr/>
        </p:nvSpPr>
        <p:spPr>
          <a:xfrm rot="21384997">
            <a:off x="9820722" y="5432426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3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520311" y="2444750"/>
            <a:ext cx="187325" cy="1943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50" b="1" dirty="0"/>
              <a:t>R</a:t>
            </a:r>
          </a:p>
          <a:p>
            <a:pPr algn="ctr">
              <a:defRPr/>
            </a:pPr>
            <a:r>
              <a:rPr lang="en-US" sz="1050" b="1" dirty="0"/>
              <a:t>A</a:t>
            </a:r>
          </a:p>
          <a:p>
            <a:pPr algn="ctr">
              <a:defRPr/>
            </a:pPr>
            <a:r>
              <a:rPr lang="en-US" sz="1050" b="1" dirty="0"/>
              <a:t>N</a:t>
            </a:r>
          </a:p>
          <a:p>
            <a:pPr algn="ctr">
              <a:defRPr/>
            </a:pPr>
            <a:r>
              <a:rPr lang="en-US" sz="1050" b="1" dirty="0"/>
              <a:t>D</a:t>
            </a:r>
          </a:p>
          <a:p>
            <a:pPr algn="ctr">
              <a:defRPr/>
            </a:pPr>
            <a:r>
              <a:rPr lang="en-US" sz="1050" b="1" dirty="0"/>
              <a:t>O</a:t>
            </a:r>
          </a:p>
          <a:p>
            <a:pPr algn="ctr">
              <a:defRPr/>
            </a:pPr>
            <a:r>
              <a:rPr lang="en-US" sz="1050" b="1" dirty="0"/>
              <a:t>M</a:t>
            </a:r>
          </a:p>
          <a:p>
            <a:pPr algn="ctr">
              <a:defRPr/>
            </a:pPr>
            <a:r>
              <a:rPr lang="en-US" sz="1050" b="1" dirty="0"/>
              <a:t>I</a:t>
            </a:r>
          </a:p>
          <a:p>
            <a:pPr algn="ctr">
              <a:defRPr/>
            </a:pPr>
            <a:r>
              <a:rPr lang="en-US" sz="1050" b="1" dirty="0"/>
              <a:t>Z</a:t>
            </a:r>
          </a:p>
          <a:p>
            <a:pPr algn="ctr">
              <a:defRPr/>
            </a:pPr>
            <a:r>
              <a:rPr lang="en-US" sz="1050" b="1" dirty="0"/>
              <a:t>A</a:t>
            </a:r>
          </a:p>
          <a:p>
            <a:pPr algn="ctr">
              <a:defRPr/>
            </a:pPr>
            <a:r>
              <a:rPr lang="en-US" sz="1050" b="1" dirty="0"/>
              <a:t>T</a:t>
            </a:r>
          </a:p>
          <a:p>
            <a:pPr algn="ctr">
              <a:defRPr/>
            </a:pPr>
            <a:r>
              <a:rPr lang="en-US" sz="1050" b="1" dirty="0"/>
              <a:t>I</a:t>
            </a:r>
          </a:p>
          <a:p>
            <a:pPr algn="ctr">
              <a:defRPr/>
            </a:pPr>
            <a:r>
              <a:rPr lang="en-US" sz="1050" b="1" dirty="0"/>
              <a:t>ON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505647" y="3892550"/>
            <a:ext cx="776288" cy="419100"/>
          </a:xfrm>
          <a:prstGeom prst="straightConnector1">
            <a:avLst/>
          </a:prstGeom>
          <a:ln w="412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505647" y="4311651"/>
            <a:ext cx="685800" cy="612775"/>
          </a:xfrm>
          <a:prstGeom prst="straightConnector1">
            <a:avLst/>
          </a:prstGeom>
          <a:ln w="412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13"/>
          <p:cNvSpPr txBox="1">
            <a:spLocks/>
          </p:cNvSpPr>
          <p:nvPr/>
        </p:nvSpPr>
        <p:spPr>
          <a:xfrm>
            <a:off x="4191447" y="2814638"/>
            <a:ext cx="1905000" cy="8493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FFFF00"/>
                </a:solidFill>
              </a:rPr>
              <a:t>sub-group 1</a:t>
            </a:r>
          </a:p>
        </p:txBody>
      </p:sp>
      <p:sp>
        <p:nvSpPr>
          <p:cNvPr id="23" name="Content Placeholder 13"/>
          <p:cNvSpPr txBox="1">
            <a:spLocks/>
          </p:cNvSpPr>
          <p:nvPr/>
        </p:nvSpPr>
        <p:spPr>
          <a:xfrm>
            <a:off x="4191448" y="5010150"/>
            <a:ext cx="2036763" cy="5794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FFFF00"/>
                </a:solidFill>
              </a:rPr>
              <a:t>Sub-group 2</a:t>
            </a:r>
          </a:p>
        </p:txBody>
      </p:sp>
    </p:spTree>
    <p:extLst>
      <p:ext uri="{BB962C8B-B14F-4D97-AF65-F5344CB8AC3E}">
        <p14:creationId xmlns:p14="http://schemas.microsoft.com/office/powerpoint/2010/main" val="112636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/>
              <a:t>want to compare two treatments </a:t>
            </a:r>
            <a:r>
              <a:rPr lang="en-US" dirty="0" smtClean="0"/>
              <a:t>of a psychosomatic disorder</a:t>
            </a:r>
          </a:p>
          <a:p>
            <a:r>
              <a:rPr lang="en-US" dirty="0" smtClean="0"/>
              <a:t>The </a:t>
            </a:r>
            <a:r>
              <a:rPr lang="en-US" dirty="0"/>
              <a:t>time elapsed between the initial diagnosis and the study start and the </a:t>
            </a:r>
            <a:r>
              <a:rPr lang="en-US" dirty="0" smtClean="0"/>
              <a:t>problem severity at </a:t>
            </a:r>
            <a:r>
              <a:rPr lang="en-US" dirty="0"/>
              <a:t>study start are two important prognostic </a:t>
            </a:r>
            <a:r>
              <a:rPr lang="en-US" dirty="0" smtClean="0"/>
              <a:t>factors.</a:t>
            </a:r>
          </a:p>
          <a:p>
            <a:r>
              <a:rPr lang="en-US" dirty="0" smtClean="0"/>
              <a:t>We </a:t>
            </a:r>
            <a:r>
              <a:rPr lang="en-US" dirty="0"/>
              <a:t>decide to categorize each factor into three classes, thus obtaining nine strata, by intersecting each level of one factor with each level of the other (3x3</a:t>
            </a:r>
            <a:r>
              <a:rPr lang="en-US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0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separate and independent randomization list is used for each stratum for the assignment of the subjects to the treatments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</a:t>
            </a:r>
            <a:r>
              <a:rPr lang="en-US" dirty="0"/>
              <a:t>our example, the stratified parallel group design requires the generation of nine separate randomization lists.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this way, within each stratum, the subjects are distributed in equal numbers among the treatment groups.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6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At the end of this lecture </a:t>
            </a:r>
            <a:br>
              <a:rPr lang="en-US" sz="4000" dirty="0"/>
            </a:br>
            <a:r>
              <a:rPr lang="en-US" sz="4000" dirty="0"/>
              <a:t>you should be able…</a:t>
            </a:r>
            <a:endParaRPr lang="en-US" sz="4000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1905000" y="2171700"/>
            <a:ext cx="8534400" cy="3810000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 smtClean="0"/>
              <a:t>To be familiar with different clinical trial designs.</a:t>
            </a:r>
          </a:p>
          <a:p>
            <a:pPr lvl="0">
              <a:lnSpc>
                <a:spcPct val="150000"/>
              </a:lnSpc>
            </a:pPr>
            <a:r>
              <a:rPr lang="en-US" sz="2400" dirty="0" smtClean="0"/>
              <a:t>To understand the pros and cons of each designs.</a:t>
            </a:r>
          </a:p>
          <a:p>
            <a:pPr lvl="0">
              <a:lnSpc>
                <a:spcPct val="150000"/>
              </a:lnSpc>
            </a:pPr>
            <a:r>
              <a:rPr lang="en-US" sz="2400" dirty="0" smtClean="0"/>
              <a:t>To be able to select an appropriate design. </a:t>
            </a:r>
            <a:endParaRPr lang="en-US" sz="2400" dirty="0"/>
          </a:p>
        </p:txBody>
      </p:sp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91058E2-3642-40CA-874E-0DB17C9A8BE7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830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US" sz="3200" dirty="0"/>
              <a:t>For </a:t>
            </a:r>
            <a:r>
              <a:rPr lang="en-US" sz="3200" dirty="0"/>
              <a:t>the analysis, we pool all strata for each treatment group.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Parallel Group Design(Cont.)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(Stratified Design)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 a stratified randomization considering some prognostic factors as sub-experimental factors.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>
                <a:solidFill>
                  <a:srgbClr val="0070C0"/>
                </a:solidFill>
              </a:rPr>
              <a:t>Advantages:</a:t>
            </a:r>
          </a:p>
          <a:p>
            <a:pPr marL="854075" lvl="4" indent="-284163" algn="just">
              <a:buFont typeface="Wingdings" pitchFamily="2" charset="2"/>
              <a:buChar char="Ø"/>
            </a:pPr>
            <a:r>
              <a:rPr lang="en-US" dirty="0" smtClean="0"/>
              <a:t>it is more efficient than the completely randomized design.</a:t>
            </a:r>
          </a:p>
          <a:p>
            <a:pPr marL="854075" lvl="4" indent="-284163" algn="just">
              <a:buFont typeface="Wingdings" pitchFamily="2" charset="2"/>
              <a:buChar char="Ø"/>
            </a:pPr>
            <a:r>
              <a:rPr lang="en-US" dirty="0" smtClean="0"/>
              <a:t>requiring fewer patients.</a:t>
            </a:r>
          </a:p>
          <a:p>
            <a:pPr marL="854075" lvl="4" indent="-284163" algn="just">
              <a:buFont typeface="Wingdings" pitchFamily="2" charset="2"/>
              <a:buChar char="Ø"/>
            </a:pPr>
            <a:r>
              <a:rPr lang="en-US" dirty="0" smtClean="0"/>
              <a:t>comparing the responses to the treatment in the different strata. These are called </a:t>
            </a:r>
            <a:r>
              <a:rPr lang="en-US" dirty="0" smtClean="0">
                <a:solidFill>
                  <a:srgbClr val="FF0000"/>
                </a:solidFill>
              </a:rPr>
              <a:t>interaction</a:t>
            </a:r>
            <a:r>
              <a:rPr lang="en-US" dirty="0" smtClean="0"/>
              <a:t> studies, which needs more sample size.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>
                <a:solidFill>
                  <a:srgbClr val="0070C0"/>
                </a:solidFill>
              </a:rPr>
              <a:t>Disadvantages:</a:t>
            </a:r>
            <a:endParaRPr lang="en-US" dirty="0">
              <a:solidFill>
                <a:srgbClr val="0070C0"/>
              </a:solidFill>
            </a:endParaRPr>
          </a:p>
          <a:p>
            <a:pPr marL="854075" lvl="4" indent="-284163"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What is the most important prognostic factors?</a:t>
            </a:r>
          </a:p>
          <a:p>
            <a:pPr marL="854075" lvl="4" indent="-284163"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How many prognostic factors can be controlled?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59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Group Design(Cont.)</a:t>
            </a:r>
            <a:br>
              <a:rPr lang="en-US" dirty="0"/>
            </a:br>
            <a:r>
              <a:rPr lang="en-US" dirty="0">
                <a:solidFill>
                  <a:srgbClr val="7030A0"/>
                </a:solidFill>
              </a:rPr>
              <a:t>(Randomized Block Design)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Another </a:t>
            </a:r>
            <a:r>
              <a:rPr lang="en-US" dirty="0"/>
              <a:t>method for reducing variability based on the grouping of subjects with common characteristics is the so-called “blocking”, also known as “matching”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43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dirty="0">
                <a:solidFill>
                  <a:srgbClr val="7030A0"/>
                </a:solidFill>
              </a:rPr>
              <a:t>(Randomized Block Design)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/>
              <a:t>This design is primarily used to reduce time-related imbalances between the treatment groups. </a:t>
            </a:r>
          </a:p>
          <a:p>
            <a:pPr>
              <a:buFont typeface="Wingdings" pitchFamily="2" charset="2"/>
              <a:buChar char="q"/>
            </a:pPr>
            <a:r>
              <a:rPr lang="en-US" dirty="0"/>
              <a:t>Time can be a sub-experimental factor but not a prognostic one (e.g., changing the personnel).</a:t>
            </a:r>
          </a:p>
          <a:p>
            <a:pPr>
              <a:buFont typeface="Wingdings" pitchFamily="2" charset="2"/>
              <a:buChar char="q"/>
            </a:pPr>
            <a:r>
              <a:rPr lang="en-US" dirty="0"/>
              <a:t>Time can be a prognostic factor (e.g., seasonal Asthma)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5002411"/>
            <a:ext cx="2616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2200" y="5016699"/>
            <a:ext cx="2616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5525" y="5016699"/>
            <a:ext cx="2616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3375" y="3326011"/>
            <a:ext cx="3729038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>
            <a:off x="2362200" y="6397823"/>
            <a:ext cx="7543800" cy="0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53000" y="6093024"/>
            <a:ext cx="14478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Random</a:t>
            </a:r>
          </a:p>
        </p:txBody>
      </p:sp>
    </p:spTree>
    <p:extLst>
      <p:ext uri="{BB962C8B-B14F-4D97-AF65-F5344CB8AC3E}">
        <p14:creationId xmlns:p14="http://schemas.microsoft.com/office/powerpoint/2010/main" val="206942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dirty="0">
                <a:solidFill>
                  <a:srgbClr val="7030A0"/>
                </a:solidFill>
              </a:rPr>
              <a:t>(Randomized Block Design)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976" y="3422650"/>
            <a:ext cx="2208213" cy="8445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621088" y="2498725"/>
            <a:ext cx="2590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400" dirty="0"/>
              <a:t>Permuted blocks randomization instead of individual randomization</a:t>
            </a:r>
          </a:p>
        </p:txBody>
      </p:sp>
      <p:sp>
        <p:nvSpPr>
          <p:cNvPr id="8" name="Oval 7"/>
          <p:cNvSpPr/>
          <p:nvPr/>
        </p:nvSpPr>
        <p:spPr>
          <a:xfrm>
            <a:off x="9258300" y="2438400"/>
            <a:ext cx="1169988" cy="6286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R 1</a:t>
            </a: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1676401" y="2859088"/>
            <a:ext cx="2047875" cy="14843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FFFF00"/>
                </a:solidFill>
              </a:rPr>
              <a:t>Patients</a:t>
            </a:r>
          </a:p>
        </p:txBody>
      </p:sp>
      <p:sp>
        <p:nvSpPr>
          <p:cNvPr id="10" name="Notched Right Arrow 9"/>
          <p:cNvSpPr/>
          <p:nvPr/>
        </p:nvSpPr>
        <p:spPr>
          <a:xfrm>
            <a:off x="6438900" y="2362201"/>
            <a:ext cx="2552700" cy="836613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Intervention (1)</a:t>
            </a:r>
          </a:p>
        </p:txBody>
      </p:sp>
      <p:sp>
        <p:nvSpPr>
          <p:cNvPr id="11" name="Oval 10"/>
          <p:cNvSpPr/>
          <p:nvPr/>
        </p:nvSpPr>
        <p:spPr>
          <a:xfrm>
            <a:off x="9258300" y="3276600"/>
            <a:ext cx="1169988" cy="6286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R 2</a:t>
            </a:r>
          </a:p>
        </p:txBody>
      </p:sp>
      <p:sp>
        <p:nvSpPr>
          <p:cNvPr id="12" name="Oval 11"/>
          <p:cNvSpPr/>
          <p:nvPr/>
        </p:nvSpPr>
        <p:spPr>
          <a:xfrm>
            <a:off x="9307514" y="4114800"/>
            <a:ext cx="1169987" cy="6667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FF00"/>
                </a:solidFill>
              </a:rPr>
              <a:t>R 3</a:t>
            </a:r>
          </a:p>
        </p:txBody>
      </p:sp>
      <p:sp>
        <p:nvSpPr>
          <p:cNvPr id="13" name="Notched Right Arrow 12"/>
          <p:cNvSpPr/>
          <p:nvPr/>
        </p:nvSpPr>
        <p:spPr>
          <a:xfrm>
            <a:off x="6515100" y="3157538"/>
            <a:ext cx="2552700" cy="836612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Intervention (2)</a:t>
            </a:r>
          </a:p>
        </p:txBody>
      </p:sp>
      <p:sp>
        <p:nvSpPr>
          <p:cNvPr id="14" name="Notched Right Arrow 13"/>
          <p:cNvSpPr/>
          <p:nvPr/>
        </p:nvSpPr>
        <p:spPr>
          <a:xfrm>
            <a:off x="6515100" y="3919538"/>
            <a:ext cx="2552700" cy="836612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Intervention (3)</a:t>
            </a: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6376" y="3575050"/>
            <a:ext cx="2208213" cy="8445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8776" y="3727450"/>
            <a:ext cx="2208213" cy="8445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1091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20674"/>
            <a:ext cx="9601200" cy="6556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dirty="0">
                <a:solidFill>
                  <a:srgbClr val="7030A0"/>
                </a:solidFill>
              </a:rPr>
              <a:t>(Randomized Block Design)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962400" y="1514476"/>
            <a:ext cx="4419600" cy="7620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000" b="1" dirty="0"/>
              <a:t>“Matched” PARALLEL GROUP DESIGN</a:t>
            </a:r>
          </a:p>
        </p:txBody>
      </p:sp>
      <p:sp>
        <p:nvSpPr>
          <p:cNvPr id="6" name="Oval 5"/>
          <p:cNvSpPr/>
          <p:nvPr/>
        </p:nvSpPr>
        <p:spPr>
          <a:xfrm>
            <a:off x="9190038" y="2755901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1</a:t>
            </a:r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1538288" y="3429000"/>
            <a:ext cx="1814512" cy="1498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FFFF00"/>
                </a:solidFill>
              </a:rPr>
              <a:t>Patients</a:t>
            </a:r>
          </a:p>
        </p:txBody>
      </p:sp>
      <p:sp>
        <p:nvSpPr>
          <p:cNvPr id="8" name="Notched Right Arrow 7"/>
          <p:cNvSpPr/>
          <p:nvPr/>
        </p:nvSpPr>
        <p:spPr>
          <a:xfrm>
            <a:off x="6858000" y="2733676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(1)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7010400" y="2886076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 smtClean="0"/>
              <a:t>(2)</a:t>
            </a:r>
            <a:endParaRPr lang="en-US" sz="1400" dirty="0"/>
          </a:p>
        </p:txBody>
      </p:sp>
      <p:sp>
        <p:nvSpPr>
          <p:cNvPr id="10" name="Notched Right Arrow 9"/>
          <p:cNvSpPr/>
          <p:nvPr/>
        </p:nvSpPr>
        <p:spPr>
          <a:xfrm>
            <a:off x="7162800" y="3038476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 smtClean="0"/>
              <a:t>(3)</a:t>
            </a:r>
            <a:endParaRPr lang="en-US" sz="1400" dirty="0"/>
          </a:p>
        </p:txBody>
      </p:sp>
      <p:sp>
        <p:nvSpPr>
          <p:cNvPr id="11" name="Oval 10"/>
          <p:cNvSpPr/>
          <p:nvPr/>
        </p:nvSpPr>
        <p:spPr>
          <a:xfrm>
            <a:off x="9342438" y="2908301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2</a:t>
            </a:r>
          </a:p>
        </p:txBody>
      </p:sp>
      <p:sp>
        <p:nvSpPr>
          <p:cNvPr id="12" name="Oval 11"/>
          <p:cNvSpPr/>
          <p:nvPr/>
        </p:nvSpPr>
        <p:spPr>
          <a:xfrm>
            <a:off x="9494838" y="3060701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3</a:t>
            </a:r>
          </a:p>
        </p:txBody>
      </p:sp>
      <p:sp>
        <p:nvSpPr>
          <p:cNvPr id="13" name="Oval 12"/>
          <p:cNvSpPr/>
          <p:nvPr/>
        </p:nvSpPr>
        <p:spPr>
          <a:xfrm rot="21384997">
            <a:off x="9450388" y="5045076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1</a:t>
            </a:r>
          </a:p>
        </p:txBody>
      </p:sp>
      <p:sp>
        <p:nvSpPr>
          <p:cNvPr id="14" name="Notched Right Arrow 13"/>
          <p:cNvSpPr/>
          <p:nvPr/>
        </p:nvSpPr>
        <p:spPr>
          <a:xfrm>
            <a:off x="7088188" y="4927601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(1)</a:t>
            </a:r>
          </a:p>
        </p:txBody>
      </p:sp>
      <p:sp>
        <p:nvSpPr>
          <p:cNvPr id="15" name="Notched Right Arrow 14"/>
          <p:cNvSpPr/>
          <p:nvPr/>
        </p:nvSpPr>
        <p:spPr>
          <a:xfrm>
            <a:off x="7240588" y="5080001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 smtClean="0"/>
              <a:t>(2)</a:t>
            </a:r>
            <a:endParaRPr lang="en-US" sz="1400" dirty="0"/>
          </a:p>
        </p:txBody>
      </p:sp>
      <p:sp>
        <p:nvSpPr>
          <p:cNvPr id="16" name="Notched Right Arrow 15"/>
          <p:cNvSpPr/>
          <p:nvPr/>
        </p:nvSpPr>
        <p:spPr>
          <a:xfrm>
            <a:off x="7392988" y="5232401"/>
            <a:ext cx="2019300" cy="390525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Intervention </a:t>
            </a:r>
            <a:r>
              <a:rPr lang="en-US" sz="1400" dirty="0" smtClean="0"/>
              <a:t>(3)</a:t>
            </a:r>
            <a:endParaRPr lang="en-US" sz="1400" dirty="0"/>
          </a:p>
        </p:txBody>
      </p:sp>
      <p:sp>
        <p:nvSpPr>
          <p:cNvPr id="17" name="Oval 16"/>
          <p:cNvSpPr/>
          <p:nvPr/>
        </p:nvSpPr>
        <p:spPr>
          <a:xfrm rot="21384997">
            <a:off x="9602788" y="5197476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2</a:t>
            </a:r>
          </a:p>
        </p:txBody>
      </p:sp>
      <p:sp>
        <p:nvSpPr>
          <p:cNvPr id="18" name="Oval 17"/>
          <p:cNvSpPr/>
          <p:nvPr/>
        </p:nvSpPr>
        <p:spPr>
          <a:xfrm rot="21384997">
            <a:off x="9755188" y="5349876"/>
            <a:ext cx="762000" cy="314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FF00"/>
                </a:solidFill>
              </a:rPr>
              <a:t>R 3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3352800" y="3810000"/>
            <a:ext cx="776288" cy="419100"/>
          </a:xfrm>
          <a:prstGeom prst="straightConnector1">
            <a:avLst/>
          </a:prstGeom>
          <a:ln w="412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352800" y="4229101"/>
            <a:ext cx="685800" cy="612775"/>
          </a:xfrm>
          <a:prstGeom prst="straightConnector1">
            <a:avLst/>
          </a:prstGeom>
          <a:ln w="412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13"/>
          <p:cNvSpPr txBox="1">
            <a:spLocks/>
          </p:cNvSpPr>
          <p:nvPr/>
        </p:nvSpPr>
        <p:spPr>
          <a:xfrm>
            <a:off x="3429000" y="2732088"/>
            <a:ext cx="1905000" cy="8493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FFFF00"/>
                </a:solidFill>
              </a:rPr>
              <a:t>sub-group 1</a:t>
            </a:r>
          </a:p>
        </p:txBody>
      </p:sp>
      <p:sp>
        <p:nvSpPr>
          <p:cNvPr id="22" name="Content Placeholder 13"/>
          <p:cNvSpPr txBox="1">
            <a:spLocks/>
          </p:cNvSpPr>
          <p:nvPr/>
        </p:nvSpPr>
        <p:spPr>
          <a:xfrm>
            <a:off x="3429001" y="4927600"/>
            <a:ext cx="2036763" cy="5794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FFFF00"/>
                </a:solidFill>
              </a:rPr>
              <a:t>Sub-group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sz="1600" dirty="0">
                <a:solidFill>
                  <a:srgbClr val="FFFF00"/>
                </a:solidFill>
              </a:rPr>
              <a:t>2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1776" y="2755901"/>
            <a:ext cx="1851025" cy="708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3851" y="4770439"/>
            <a:ext cx="1851025" cy="7064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4176" y="2908301"/>
            <a:ext cx="1851025" cy="708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6576" y="3060701"/>
            <a:ext cx="1851025" cy="708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251" y="4922839"/>
            <a:ext cx="1851025" cy="7064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8651" y="5075239"/>
            <a:ext cx="1851025" cy="7064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2825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382000" cy="4530725"/>
          </a:xfrm>
        </p:spPr>
        <p:txBody>
          <a:bodyPr/>
          <a:lstStyle/>
          <a:p>
            <a:r>
              <a:rPr lang="en-US" dirty="0" smtClean="0"/>
              <a:t>Suppose </a:t>
            </a:r>
            <a:r>
              <a:rPr lang="en-US" dirty="0"/>
              <a:t>we want to compare three treatments</a:t>
            </a:r>
            <a:r>
              <a:rPr lang="ar-SA" dirty="0"/>
              <a:t>,</a:t>
            </a:r>
            <a:r>
              <a:rPr lang="en-US" dirty="0"/>
              <a:t> </a:t>
            </a:r>
            <a:r>
              <a:rPr lang="en-US" dirty="0" smtClean="0"/>
              <a:t>on </a:t>
            </a:r>
            <a:r>
              <a:rPr lang="en-US" dirty="0"/>
              <a:t>patients with seasonal </a:t>
            </a:r>
            <a:r>
              <a:rPr lang="en-US" dirty="0" smtClean="0"/>
              <a:t>asthma.</a:t>
            </a:r>
          </a:p>
          <a:p>
            <a:r>
              <a:rPr lang="en-US" dirty="0" smtClean="0"/>
              <a:t>We </a:t>
            </a:r>
            <a:r>
              <a:rPr lang="en-US" dirty="0"/>
              <a:t>decide to use the mean value of morning PEFR measurements carried out in the last week of treatment as the primary end-point. </a:t>
            </a:r>
            <a:endParaRPr lang="en-US" dirty="0" smtClean="0"/>
          </a:p>
          <a:p>
            <a:r>
              <a:rPr lang="en-US" dirty="0" smtClean="0"/>
              <a:t>Clearly</a:t>
            </a:r>
            <a:r>
              <a:rPr lang="en-US" dirty="0"/>
              <a:t>, the time of enrolment is a key prognostic factor (some seasons are worse than others for this type of asthma). </a:t>
            </a:r>
            <a:endParaRPr lang="en-US" dirty="0" smtClean="0"/>
          </a:p>
          <a:p>
            <a:r>
              <a:rPr lang="en-US" dirty="0" smtClean="0"/>
              <a:t>In addition, gender </a:t>
            </a:r>
            <a:r>
              <a:rPr lang="en-US" dirty="0"/>
              <a:t>and age </a:t>
            </a:r>
            <a:r>
              <a:rPr lang="en-US" dirty="0" smtClean="0"/>
              <a:t>(young/adult/elderly</a:t>
            </a:r>
            <a:r>
              <a:rPr lang="en-US" dirty="0"/>
              <a:t>) also represent two important prognostic factor</a:t>
            </a:r>
            <a:r>
              <a:rPr lang="ar-SA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6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382000" cy="45307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we were to take both factors into account in our study, we would have the following six combinations:</a:t>
            </a:r>
          </a:p>
          <a:p>
            <a:pPr lvl="0"/>
            <a:r>
              <a:rPr lang="en-US" dirty="0"/>
              <a:t>Combination 1: male, young.</a:t>
            </a:r>
          </a:p>
          <a:p>
            <a:pPr lvl="0"/>
            <a:r>
              <a:rPr lang="en-US" dirty="0"/>
              <a:t>Combination 2: male, adult.</a:t>
            </a:r>
          </a:p>
          <a:p>
            <a:pPr lvl="0"/>
            <a:r>
              <a:rPr lang="en-US" dirty="0"/>
              <a:t>Combination 3: male, elderly.</a:t>
            </a:r>
          </a:p>
          <a:p>
            <a:pPr lvl="0"/>
            <a:r>
              <a:rPr lang="en-US" dirty="0"/>
              <a:t>Combination 4: female, young.</a:t>
            </a:r>
          </a:p>
          <a:p>
            <a:pPr lvl="0"/>
            <a:r>
              <a:rPr lang="en-US" dirty="0"/>
              <a:t>Combination 5: female, adult.</a:t>
            </a:r>
          </a:p>
          <a:p>
            <a:pPr lvl="0"/>
            <a:r>
              <a:rPr lang="en-US" dirty="0"/>
              <a:t>Combination 6: female, elderly.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382000" cy="45307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It is not important to fill every combination</a:t>
            </a:r>
            <a:r>
              <a:rPr lang="en-US" dirty="0" smtClean="0"/>
              <a:t>,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But </a:t>
            </a:r>
            <a:r>
              <a:rPr lang="en-US" dirty="0"/>
              <a:t>for every combination that does get filled, it is important to enroll simultaneously (or almost) a number of patients (i.e. a block) equal to the number of treatments</a:t>
            </a:r>
            <a:r>
              <a:rPr lang="en-US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This </a:t>
            </a:r>
            <a:r>
              <a:rPr lang="en-US" dirty="0"/>
              <a:t>will allow a balanced randomization</a:t>
            </a:r>
            <a:r>
              <a:rPr lang="en-US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35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382000" cy="4530725"/>
          </a:xfrm>
        </p:spPr>
        <p:txBody>
          <a:bodyPr/>
          <a:lstStyle/>
          <a:p>
            <a:r>
              <a:rPr lang="en-US" dirty="0"/>
              <a:t>With k treatments, each block of k patients enrolled simultaneously (or almost) and matched with respect to the other predefined characteristics, is randomly subdivided among the k treatments. </a:t>
            </a:r>
          </a:p>
          <a:p>
            <a:r>
              <a:rPr lang="en-US" dirty="0"/>
              <a:t>For example. three young males (combination 1) are simultaneously enrolled in the study. and randomized, one to each of the three study treatments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0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INTRODUCTION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7C4793-7075-4141-8AF4-0AC9ADA267FC}" type="slidenum">
              <a:rPr lang="en-US" smtClean="0">
                <a:solidFill>
                  <a:srgbClr val="000000"/>
                </a:solidFill>
                <a:cs typeface="Arial" pitchFamily="34" charset="0"/>
              </a:rPr>
              <a:pPr/>
              <a:t>4</a:t>
            </a:fld>
            <a:endParaRPr lang="en-US" smtClean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9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09575"/>
            <a:ext cx="9601200" cy="1290439"/>
          </a:xfrm>
        </p:spPr>
        <p:txBody>
          <a:bodyPr/>
          <a:lstStyle/>
          <a:p>
            <a:pPr algn="ctr"/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dirty="0">
                <a:solidFill>
                  <a:srgbClr val="7030A0"/>
                </a:solidFill>
              </a:rPr>
              <a:t>(Randomized Block Design)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u="sng" dirty="0" smtClean="0"/>
              <a:t>MATCHED-PAIRED DESIGN</a:t>
            </a:r>
            <a:r>
              <a:rPr lang="en-US" sz="2400" dirty="0" smtClean="0"/>
              <a:t>:  If </a:t>
            </a:r>
            <a:r>
              <a:rPr lang="en-US" sz="2400" dirty="0"/>
              <a:t>only two treatments are compared in the study, only two subjects are to be enrolled simultaneously for each combination of factors considered (block of size 2).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This </a:t>
            </a:r>
            <a:r>
              <a:rPr lang="en-US" sz="2400" dirty="0"/>
              <a:t>special case is referred to as the matched-paired design.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8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dirty="0">
                <a:solidFill>
                  <a:srgbClr val="7030A0"/>
                </a:solidFill>
              </a:rPr>
              <a:t>(Randomized Block Design)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en-US" sz="2400" dirty="0"/>
              <a:t>Advantages:</a:t>
            </a:r>
          </a:p>
          <a:p>
            <a:pPr marL="793750" lvl="4" indent="-388938" algn="just">
              <a:buFont typeface="Wingdings" pitchFamily="2" charset="2"/>
              <a:buChar char="Ø"/>
            </a:pPr>
            <a:r>
              <a:rPr lang="en-US" dirty="0" smtClean="0"/>
              <a:t>It controls for the factor “time of enrolment”. </a:t>
            </a:r>
          </a:p>
          <a:p>
            <a:pPr marL="793750" lvl="4" indent="-388938" algn="just">
              <a:buFont typeface="Wingdings" pitchFamily="2" charset="2"/>
              <a:buChar char="Ø"/>
            </a:pPr>
            <a:r>
              <a:rPr lang="en-US" dirty="0" smtClean="0"/>
              <a:t>It is a completely balanced scheme of assignment to the treatments 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</a:rPr>
              <a:t>Disadvantages:</a:t>
            </a:r>
            <a:endParaRPr lang="en-US" dirty="0">
              <a:solidFill>
                <a:srgbClr val="000000"/>
              </a:solidFill>
            </a:endParaRPr>
          </a:p>
          <a:p>
            <a:pPr marL="793750" lvl="4" indent="-388938"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A little complex statistical analysis. </a:t>
            </a:r>
          </a:p>
          <a:p>
            <a:pPr marL="793750" lvl="4" indent="-388938"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Very difficult to use if many factors must be considered in “matching” the units.</a:t>
            </a:r>
          </a:p>
          <a:p>
            <a:pPr marL="793750" lvl="4" indent="-388938" algn="just">
              <a:buFont typeface="Wingdings" pitchFamily="2" charset="2"/>
              <a:buChar char="Ø"/>
            </a:pPr>
            <a:r>
              <a:rPr lang="en-US" dirty="0"/>
              <a:t>it is not </a:t>
            </a:r>
            <a:r>
              <a:rPr lang="en-US" dirty="0" smtClean="0"/>
              <a:t>recommended, </a:t>
            </a:r>
            <a:r>
              <a:rPr lang="en-US" dirty="0"/>
              <a:t>in addition to time, more than two prognostic factors are to be considered</a:t>
            </a:r>
            <a:r>
              <a:rPr lang="ar-SA" dirty="0"/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3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3500" y="438846"/>
            <a:ext cx="9601200" cy="100012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sz="2400" dirty="0">
                <a:solidFill>
                  <a:srgbClr val="7030A0"/>
                </a:solidFill>
              </a:rPr>
              <a:t>(Randomized Block Design </a:t>
            </a:r>
            <a:r>
              <a:rPr lang="en-US" sz="2400" dirty="0">
                <a:solidFill>
                  <a:srgbClr val="7030A0"/>
                </a:solidFill>
              </a:rPr>
              <a:t>VS. </a:t>
            </a:r>
            <a:r>
              <a:rPr lang="en-US" sz="2400" dirty="0">
                <a:solidFill>
                  <a:srgbClr val="7030A0"/>
                </a:solidFill>
              </a:rPr>
              <a:t>Stratified Design 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458200" cy="4530725"/>
          </a:xfrm>
        </p:spPr>
        <p:txBody>
          <a:bodyPr>
            <a:normAutofit/>
          </a:bodyPr>
          <a:lstStyle/>
          <a:p>
            <a:r>
              <a:rPr lang="en-US" sz="2400" dirty="0"/>
              <a:t>The stratified design does not control for the factor “time of enrolment</a:t>
            </a:r>
            <a:r>
              <a:rPr lang="en-US" sz="2400" dirty="0"/>
              <a:t>”</a:t>
            </a:r>
          </a:p>
          <a:p>
            <a:r>
              <a:rPr lang="en-US" sz="2400" dirty="0"/>
              <a:t>In </a:t>
            </a:r>
            <a:r>
              <a:rPr lang="en-US" sz="2400" dirty="0"/>
              <a:t>the previous example, had time of enrolment not been important, we could have used a stratified design: the six combinations of factors would have </a:t>
            </a:r>
            <a:r>
              <a:rPr lang="en-US" sz="2400" dirty="0"/>
              <a:t>been </a:t>
            </a:r>
            <a:r>
              <a:rPr lang="en-US" sz="2400" dirty="0"/>
              <a:t>six </a:t>
            </a:r>
            <a:r>
              <a:rPr lang="en-US" sz="2400" dirty="0"/>
              <a:t>strata.</a:t>
            </a:r>
          </a:p>
          <a:p>
            <a:r>
              <a:rPr lang="en-US" sz="2400" dirty="0"/>
              <a:t>We </a:t>
            </a:r>
            <a:r>
              <a:rPr lang="en-US" sz="2400" dirty="0"/>
              <a:t>would have constructed a randomization list for each </a:t>
            </a:r>
            <a:r>
              <a:rPr lang="en-US" sz="2400" dirty="0"/>
              <a:t>stratum</a:t>
            </a:r>
          </a:p>
          <a:p>
            <a:r>
              <a:rPr lang="en-US" sz="2400" dirty="0"/>
              <a:t>In </a:t>
            </a:r>
            <a:r>
              <a:rPr lang="en-US" sz="2400" dirty="0"/>
              <a:t>a given stratum, a patient could easily have been assigned to a treatment many months after the other patients of the same stratum had been assigned to the other treatments.</a:t>
            </a:r>
            <a:r>
              <a:rPr lang="en-US" sz="2400" dirty="0"/>
              <a:t> 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700" y="114301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Parallel Group Design(Cont.)</a:t>
            </a:r>
            <a:br>
              <a:rPr lang="en-US" sz="4000" dirty="0" smtClean="0"/>
            </a:br>
            <a:r>
              <a:rPr lang="en-US" sz="2000" dirty="0">
                <a:solidFill>
                  <a:srgbClr val="7030A0"/>
                </a:solidFill>
              </a:rPr>
              <a:t>(Randomized Block Design </a:t>
            </a:r>
            <a:r>
              <a:rPr lang="en-US" sz="2000" dirty="0">
                <a:solidFill>
                  <a:srgbClr val="7030A0"/>
                </a:solidFill>
              </a:rPr>
              <a:t>VS. </a:t>
            </a:r>
            <a:r>
              <a:rPr lang="en-US" sz="2000" dirty="0">
                <a:solidFill>
                  <a:srgbClr val="7030A0"/>
                </a:solidFill>
              </a:rPr>
              <a:t>Stratified Design 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458200" cy="453072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randomized block design generates a completely balanced scheme of assignment to the treatments (</a:t>
            </a:r>
            <a:r>
              <a:rPr lang="en-US" sz="2400" dirty="0" err="1"/>
              <a:t>i.e</a:t>
            </a:r>
            <a:r>
              <a:rPr lang="ar-SA" sz="2400" dirty="0"/>
              <a:t>.</a:t>
            </a:r>
            <a:r>
              <a:rPr lang="en-US" sz="2400" dirty="0"/>
              <a:t> each treatment group gets the same number of patients), while the stratified design does </a:t>
            </a:r>
            <a:r>
              <a:rPr lang="en-US" sz="2400" dirty="0" smtClean="0"/>
              <a:t>not.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This </a:t>
            </a:r>
            <a:r>
              <a:rPr lang="en-US" sz="2400" dirty="0"/>
              <a:t>has an effect on the statistical analysis</a:t>
            </a:r>
            <a:r>
              <a:rPr lang="en-US" sz="2400" dirty="0" smtClean="0"/>
              <a:t>.</a:t>
            </a:r>
          </a:p>
          <a:p>
            <a:pPr>
              <a:lnSpc>
                <a:spcPct val="200000"/>
              </a:lnSpc>
            </a:pPr>
            <a:endParaRPr lang="en-US" sz="2400" dirty="0"/>
          </a:p>
          <a:p>
            <a:pPr>
              <a:lnSpc>
                <a:spcPct val="20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5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sz="2400" dirty="0">
                <a:solidFill>
                  <a:srgbClr val="7030A0"/>
                </a:solidFill>
              </a:rPr>
              <a:t>(Randomized Block Design </a:t>
            </a:r>
            <a:r>
              <a:rPr lang="en-US" sz="2400" dirty="0">
                <a:solidFill>
                  <a:srgbClr val="7030A0"/>
                </a:solidFill>
              </a:rPr>
              <a:t>VS. </a:t>
            </a:r>
            <a:r>
              <a:rPr lang="en-US" sz="2400" dirty="0">
                <a:solidFill>
                  <a:srgbClr val="7030A0"/>
                </a:solidFill>
              </a:rPr>
              <a:t>Stratified Design 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458200" cy="45307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when time is a sub-experimental factor, but not a prognostic one, the estimate of the time effect is not of </a:t>
            </a:r>
            <a:r>
              <a:rPr lang="en-US" dirty="0" smtClean="0"/>
              <a:t>interest.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 </a:t>
            </a:r>
            <a:r>
              <a:rPr lang="en-US" dirty="0"/>
              <a:t>this case, by far the most common, the only effect that can be studied is that of the treatment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7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sz="2400" dirty="0">
                <a:solidFill>
                  <a:srgbClr val="7030A0"/>
                </a:solidFill>
              </a:rPr>
              <a:t>(Randomized Block Design </a:t>
            </a:r>
            <a:r>
              <a:rPr lang="en-US" sz="2400" dirty="0">
                <a:solidFill>
                  <a:srgbClr val="7030A0"/>
                </a:solidFill>
              </a:rPr>
              <a:t>VS. </a:t>
            </a:r>
            <a:r>
              <a:rPr lang="en-US" sz="2400" dirty="0">
                <a:solidFill>
                  <a:srgbClr val="7030A0"/>
                </a:solidFill>
              </a:rPr>
              <a:t>Stratified Design 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458200" cy="4530725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/>
              <a:t>For example, when the </a:t>
            </a:r>
            <a:r>
              <a:rPr lang="en-US" sz="2400" dirty="0"/>
              <a:t>only purpose is to achieve numerical balance of the treatment groups at close </a:t>
            </a:r>
            <a:r>
              <a:rPr lang="en-US" sz="2800" dirty="0"/>
              <a:t>intervals</a:t>
            </a:r>
            <a:r>
              <a:rPr lang="en-US" sz="2400" dirty="0"/>
              <a:t> throughout the study and </a:t>
            </a:r>
            <a:r>
              <a:rPr lang="en-US" sz="2400" dirty="0" smtClean="0"/>
              <a:t>overall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statistical analysis does not take the block into consideration and the study is analyzed as if it were a completely randomized parallel group design.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3500" y="371475"/>
            <a:ext cx="9601200" cy="1485900"/>
          </a:xfrm>
        </p:spPr>
        <p:txBody>
          <a:bodyPr/>
          <a:lstStyle/>
          <a:p>
            <a:pPr algn="ctr"/>
            <a:r>
              <a:rPr lang="en-US" dirty="0" smtClean="0"/>
              <a:t>Parallel Group Design(Cont.)</a:t>
            </a:r>
            <a:br>
              <a:rPr lang="en-US" dirty="0" smtClean="0"/>
            </a:br>
            <a:r>
              <a:rPr lang="en-US" sz="2400" dirty="0">
                <a:solidFill>
                  <a:srgbClr val="7030A0"/>
                </a:solidFill>
              </a:rPr>
              <a:t>(Randomized Block Design </a:t>
            </a:r>
            <a:r>
              <a:rPr lang="en-US" sz="2400" dirty="0">
                <a:solidFill>
                  <a:srgbClr val="7030A0"/>
                </a:solidFill>
              </a:rPr>
              <a:t>VS. </a:t>
            </a:r>
            <a:r>
              <a:rPr lang="en-US" sz="2400" dirty="0">
                <a:solidFill>
                  <a:srgbClr val="7030A0"/>
                </a:solidFill>
              </a:rPr>
              <a:t>Stratified Design 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8763000" cy="45307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700" dirty="0"/>
              <a:t>On the other hand, when time is a prognostic factor, the block has meaning in </a:t>
            </a:r>
            <a:r>
              <a:rPr lang="en-US" sz="2700" dirty="0"/>
              <a:t>itself.</a:t>
            </a:r>
          </a:p>
          <a:p>
            <a:pPr>
              <a:lnSpc>
                <a:spcPct val="150000"/>
              </a:lnSpc>
            </a:pPr>
            <a:r>
              <a:rPr lang="en-US" sz="2700" dirty="0"/>
              <a:t>It </a:t>
            </a:r>
            <a:r>
              <a:rPr lang="en-US" sz="2700" dirty="0"/>
              <a:t>is appropriate to explicitly consider it in the statistical </a:t>
            </a:r>
            <a:r>
              <a:rPr lang="en-US" sz="2700" dirty="0"/>
              <a:t>analysis.</a:t>
            </a:r>
          </a:p>
          <a:p>
            <a:pPr>
              <a:lnSpc>
                <a:spcPct val="150000"/>
              </a:lnSpc>
            </a:pPr>
            <a:r>
              <a:rPr lang="en-US" sz="2700" dirty="0"/>
              <a:t>In </a:t>
            </a:r>
            <a:r>
              <a:rPr lang="en-US" sz="2700" dirty="0"/>
              <a:t>this case both the main effects and the interaction effects can be studied, as in the stratified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7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4525" y="2124968"/>
            <a:ext cx="8229600" cy="4530725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u="sng" dirty="0"/>
          </a:p>
          <a:p>
            <a:pPr>
              <a:buFont typeface="Wingdings" pitchFamily="2" charset="2"/>
              <a:buChar char="q"/>
            </a:pPr>
            <a:r>
              <a:rPr lang="en-US" u="sng" dirty="0"/>
              <a:t>Before patients enter a clinical trial</a:t>
            </a:r>
            <a:r>
              <a:rPr lang="en-US" dirty="0"/>
              <a:t>, a run-in-period of placebo, no active treatment, dietary control, or active maintenance therapy is usually employed </a:t>
            </a:r>
            <a:r>
              <a:rPr lang="en-US" u="sng" dirty="0"/>
              <a:t>prior to randomization.</a:t>
            </a:r>
          </a:p>
          <a:p>
            <a:pPr>
              <a:buFont typeface="Wingdings" pitchFamily="2" charset="2"/>
              <a:buChar char="q"/>
            </a:pPr>
            <a:r>
              <a:rPr lang="en-US" dirty="0"/>
              <a:t>Run-in period is usually employed based on a single-blind fashion. In other words, the participated patients </a:t>
            </a:r>
            <a:r>
              <a:rPr lang="en-US" dirty="0">
                <a:solidFill>
                  <a:srgbClr val="FF0000"/>
                </a:solidFill>
              </a:rPr>
              <a:t>are not aware of receiving a placebo.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1" y="762001"/>
            <a:ext cx="589597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1981200" y="228600"/>
            <a:ext cx="2819400" cy="9144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Run-in Period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2074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19150"/>
          </a:xfrm>
        </p:spPr>
        <p:txBody>
          <a:bodyPr/>
          <a:lstStyle/>
          <a:p>
            <a:pPr algn="ctr"/>
            <a:r>
              <a:rPr lang="en-US" dirty="0" smtClean="0"/>
              <a:t>Run-in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381125"/>
            <a:ext cx="9601200" cy="5072261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1800" b="1" dirty="0"/>
              <a:t>Advantages</a:t>
            </a:r>
            <a:r>
              <a:rPr lang="en-US" b="1" dirty="0"/>
              <a:t>: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acts as a </a:t>
            </a:r>
            <a:r>
              <a:rPr lang="en-US" sz="1800" dirty="0">
                <a:solidFill>
                  <a:srgbClr val="0070C0"/>
                </a:solidFill>
              </a:rPr>
              <a:t>washout</a:t>
            </a:r>
            <a:r>
              <a:rPr lang="en-US" sz="1800" dirty="0"/>
              <a:t> period to remove effects of previous therapy.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can be used to obtain </a:t>
            </a:r>
            <a:r>
              <a:rPr lang="en-US" sz="1800" dirty="0">
                <a:solidFill>
                  <a:srgbClr val="0070C0"/>
                </a:solidFill>
              </a:rPr>
              <a:t>baseline</a:t>
            </a:r>
            <a:r>
              <a:rPr lang="en-US" sz="1800" dirty="0"/>
              <a:t> data and to evaluate if patient fulfills study entry criteria.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can be used as a </a:t>
            </a:r>
            <a:r>
              <a:rPr lang="en-US" sz="1800" dirty="0">
                <a:solidFill>
                  <a:srgbClr val="0070C0"/>
                </a:solidFill>
              </a:rPr>
              <a:t>training</a:t>
            </a:r>
            <a:r>
              <a:rPr lang="en-US" sz="1800" dirty="0"/>
              <a:t> period for patients, investigators, and their staff.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helps in identifying placebo </a:t>
            </a:r>
            <a:r>
              <a:rPr lang="en-US" sz="1800" dirty="0">
                <a:solidFill>
                  <a:srgbClr val="0070C0"/>
                </a:solidFill>
              </a:rPr>
              <a:t>responders</a:t>
            </a:r>
            <a:r>
              <a:rPr lang="en-US" sz="1800" dirty="0"/>
              <a:t>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may help in identifying </a:t>
            </a:r>
            <a:r>
              <a:rPr lang="en-US" sz="1800" dirty="0">
                <a:solidFill>
                  <a:srgbClr val="0070C0"/>
                </a:solidFill>
              </a:rPr>
              <a:t>uncooperative</a:t>
            </a:r>
            <a:r>
              <a:rPr lang="en-US" sz="1800" dirty="0"/>
              <a:t> patients at an early stage and provide the necessary counseling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provides useful information regarding patient </a:t>
            </a:r>
            <a:r>
              <a:rPr lang="en-US" sz="1800" dirty="0">
                <a:solidFill>
                  <a:srgbClr val="0070C0"/>
                </a:solidFill>
              </a:rPr>
              <a:t>compliance</a:t>
            </a:r>
            <a:r>
              <a:rPr lang="en-US" sz="1800" dirty="0"/>
              <a:t>.</a:t>
            </a:r>
          </a:p>
          <a:p>
            <a:pPr algn="just">
              <a:buFont typeface="Wingdings" pitchFamily="2" charset="2"/>
              <a:buChar char="q"/>
            </a:pPr>
            <a:r>
              <a:rPr lang="en-US" sz="1800" b="1" dirty="0"/>
              <a:t>Disadvantages: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may not be suitable for patients whose conditions are acute requiring immediate treatment.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increases the length of a study and requires extra study visits.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increases the cost.</a:t>
            </a:r>
          </a:p>
          <a:p>
            <a:pPr marL="749300" lvl="4" indent="-404813" algn="just">
              <a:buFont typeface="Wingdings" pitchFamily="2" charset="2"/>
              <a:buChar char="Ø"/>
            </a:pPr>
            <a:r>
              <a:rPr lang="en-US" sz="1800" dirty="0"/>
              <a:t>It decreases enthusiasm by patients and investigators.</a:t>
            </a:r>
          </a:p>
          <a:p>
            <a:pPr lvl="4" algn="just">
              <a:buNone/>
            </a:pPr>
            <a:endParaRPr lang="en-US" sz="18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CLUSTER RANDOMIZED DESIGNS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For assessment of non-therapeutic interventions such as lifestyle intervention or new educational or group consultation programs.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Randomization is performed at the cluster level (such as family, school, worksites, athletic teams, hospitals, or communities) rather than at the subject level.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The standard methods for sample size calculation and data analysis considering</a:t>
            </a:r>
            <a:r>
              <a:rPr lang="en-US" sz="2400" dirty="0">
                <a:solidFill>
                  <a:srgbClr val="FF0000"/>
                </a:solidFill>
              </a:rPr>
              <a:t> subject as analysis unit are not appropriate here. 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02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Expansions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Randomized </a:t>
            </a:r>
            <a:r>
              <a:rPr lang="en-US" dirty="0" smtClean="0"/>
              <a:t>controlled </a:t>
            </a:r>
            <a:r>
              <a:rPr lang="en-US" dirty="0" smtClean="0"/>
              <a:t>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control 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trial</a:t>
            </a:r>
          </a:p>
          <a:p>
            <a:r>
              <a:rPr lang="en-US" dirty="0" smtClean="0"/>
              <a:t>Clinical 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clinical 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comparative trial</a:t>
            </a:r>
          </a:p>
          <a:p>
            <a:r>
              <a:rPr lang="en-US" dirty="0" smtClean="0"/>
              <a:t>Randomized </a:t>
            </a:r>
            <a:r>
              <a:rPr lang="en-US" dirty="0"/>
              <a:t>controlled </a:t>
            </a:r>
            <a:r>
              <a:rPr lang="en-US" dirty="0" smtClean="0"/>
              <a:t>clinical trial (RCTs in clinical research)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Cluster randomized design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/>
              <a:t>Classic experimental design: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800"/>
              <a:t>The randomization unit is the same as the analysis unit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Cluster randomized design: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800"/>
              <a:t>Randomization is performed at the cluster level rather than at the subject level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For most clinical trials with a cluster randomization, the inferences are intended at the subject level, and hence, the standard methods for sample size calculation and data analysis considering subject as analysis unit are not appropriate.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16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Cluster randomized design</a:t>
            </a:r>
            <a:br>
              <a:rPr lang="en-US" sz="4000"/>
            </a:br>
            <a:r>
              <a:rPr lang="en-US" sz="4000"/>
              <a:t> (ICC)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intercluster variation vs. intracluster variation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Intraclass Correlation Coefficient (ICC)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If the ICC is positive the intraclass variation is smaller that interclass variation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ym typeface="Symbol" panose="05050102010706020507" pitchFamily="18" charset="2"/>
              </a:rPr>
              <a:t>ICC = </a:t>
            </a:r>
            <a:r>
              <a:rPr lang="en-US" smtClean="0"/>
              <a:t> =</a:t>
            </a:r>
            <a:r>
              <a:rPr lang="en-US" smtClean="0">
                <a:sym typeface="Symbol" panose="05050102010706020507" pitchFamily="18" charset="2"/>
              </a:rPr>
              <a:t></a:t>
            </a:r>
            <a:r>
              <a:rPr lang="en-US" baseline="30000" smtClean="0"/>
              <a:t>2</a:t>
            </a:r>
            <a:r>
              <a:rPr lang="en-US" baseline="-25000" smtClean="0"/>
              <a:t>B </a:t>
            </a:r>
            <a:r>
              <a:rPr lang="en-US" smtClean="0"/>
              <a:t>/ (</a:t>
            </a:r>
            <a:r>
              <a:rPr lang="en-US" smtClean="0">
                <a:sym typeface="Symbol" panose="05050102010706020507" pitchFamily="18" charset="2"/>
              </a:rPr>
              <a:t></a:t>
            </a:r>
            <a:r>
              <a:rPr lang="en-US" baseline="30000" smtClean="0"/>
              <a:t>2</a:t>
            </a:r>
            <a:r>
              <a:rPr lang="en-US" baseline="-25000" smtClean="0"/>
              <a:t>B + </a:t>
            </a:r>
            <a:r>
              <a:rPr lang="en-US" smtClean="0">
                <a:sym typeface="Symbol" panose="05050102010706020507" pitchFamily="18" charset="2"/>
              </a:rPr>
              <a:t></a:t>
            </a:r>
            <a:r>
              <a:rPr lang="en-US" baseline="30000" smtClean="0"/>
              <a:t>2</a:t>
            </a:r>
            <a:r>
              <a:rPr lang="en-US" baseline="-25000" smtClean="0"/>
              <a:t>W</a:t>
            </a:r>
            <a:r>
              <a:rPr lang="en-US" sz="2800"/>
              <a:t>)</a:t>
            </a: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ICC plays a very important role in analysis of cluster randomized trials using subjects as the unit of inference.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7828" y="238126"/>
            <a:ext cx="9601200" cy="928687"/>
          </a:xfrm>
        </p:spPr>
        <p:txBody>
          <a:bodyPr/>
          <a:lstStyle/>
          <a:p>
            <a:pPr algn="ctr" eaLnBrk="1" hangingPunct="1"/>
            <a:r>
              <a:rPr lang="en-US" sz="4000" dirty="0"/>
              <a:t>Cluster randomized </a:t>
            </a:r>
            <a:r>
              <a:rPr lang="en-US" sz="4000" dirty="0" smtClean="0"/>
              <a:t>design -  </a:t>
            </a:r>
            <a:r>
              <a:rPr lang="en-US" sz="4000" dirty="0"/>
              <a:t>(ICC)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600201"/>
            <a:ext cx="8229600" cy="1323975"/>
          </a:xfrm>
        </p:spPr>
        <p:txBody>
          <a:bodyPr/>
          <a:lstStyle/>
          <a:p>
            <a:pPr eaLnBrk="1" hangingPunct="1"/>
            <a:r>
              <a:rPr lang="en-US" dirty="0" smtClean="0"/>
              <a:t>The variance of the sample mean (SE) from a random sample: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52</a:t>
            </a:fld>
            <a:endParaRPr lang="en-US" dirty="0"/>
          </a:p>
        </p:txBody>
      </p:sp>
      <p:grpSp>
        <p:nvGrpSpPr>
          <p:cNvPr id="8196" name="Group 6"/>
          <p:cNvGrpSpPr>
            <a:grpSpLocks/>
          </p:cNvGrpSpPr>
          <p:nvPr/>
        </p:nvGrpSpPr>
        <p:grpSpPr bwMode="auto">
          <a:xfrm>
            <a:off x="4151313" y="2924176"/>
            <a:ext cx="3384550" cy="519113"/>
            <a:chOff x="1655" y="1842"/>
            <a:chExt cx="2132" cy="327"/>
          </a:xfrm>
        </p:grpSpPr>
        <p:sp>
          <p:nvSpPr>
            <p:cNvPr id="8205" name="Text Box 4"/>
            <p:cNvSpPr txBox="1">
              <a:spLocks noChangeArrowheads="1"/>
            </p:cNvSpPr>
            <p:nvPr/>
          </p:nvSpPr>
          <p:spPr bwMode="auto">
            <a:xfrm>
              <a:off x="1655" y="1842"/>
              <a:ext cx="21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800"/>
                <a:t>V(Y) = </a:t>
              </a:r>
              <a:r>
                <a:rPr lang="el-GR" sz="2800"/>
                <a:t>σ</a:t>
              </a:r>
              <a:r>
                <a:rPr lang="en-US" sz="2800" baseline="30000"/>
                <a:t>2</a:t>
              </a:r>
              <a:r>
                <a:rPr lang="en-US" sz="2800"/>
                <a:t>/n</a:t>
              </a:r>
              <a:endParaRPr lang="el-GR" sz="2800"/>
            </a:p>
          </p:txBody>
        </p:sp>
        <p:sp>
          <p:nvSpPr>
            <p:cNvPr id="8206" name="Line 5"/>
            <p:cNvSpPr>
              <a:spLocks noChangeShapeType="1"/>
            </p:cNvSpPr>
            <p:nvPr/>
          </p:nvSpPr>
          <p:spPr bwMode="auto">
            <a:xfrm>
              <a:off x="2390" y="1879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1970088" y="3400426"/>
            <a:ext cx="8229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3200"/>
              <a:t>The variance of the sample mean from a random cluster sample:</a:t>
            </a:r>
          </a:p>
        </p:txBody>
      </p:sp>
      <p:grpSp>
        <p:nvGrpSpPr>
          <p:cNvPr id="8198" name="Group 12"/>
          <p:cNvGrpSpPr>
            <a:grpSpLocks/>
          </p:cNvGrpSpPr>
          <p:nvPr/>
        </p:nvGrpSpPr>
        <p:grpSpPr bwMode="auto">
          <a:xfrm>
            <a:off x="4656139" y="4638676"/>
            <a:ext cx="5184775" cy="519113"/>
            <a:chOff x="1973" y="2922"/>
            <a:chExt cx="3266" cy="327"/>
          </a:xfrm>
        </p:grpSpPr>
        <p:sp>
          <p:nvSpPr>
            <p:cNvPr id="8203" name="Text Box 9"/>
            <p:cNvSpPr txBox="1">
              <a:spLocks noChangeArrowheads="1"/>
            </p:cNvSpPr>
            <p:nvPr/>
          </p:nvSpPr>
          <p:spPr bwMode="auto">
            <a:xfrm>
              <a:off x="1973" y="2922"/>
              <a:ext cx="32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800"/>
                <a:t>V(Y) = (</a:t>
              </a:r>
              <a:r>
                <a:rPr lang="el-GR" sz="2800"/>
                <a:t>σ</a:t>
              </a:r>
              <a:r>
                <a:rPr lang="en-US" sz="2800" baseline="30000"/>
                <a:t>2</a:t>
              </a:r>
              <a:r>
                <a:rPr lang="en-US" sz="2800"/>
                <a:t>/km)* [1 + (m - 1)</a:t>
              </a:r>
              <a:r>
                <a:rPr lang="el-GR" sz="2800"/>
                <a:t>ρ</a:t>
              </a:r>
              <a:r>
                <a:rPr lang="en-US" sz="2800"/>
                <a:t>]</a:t>
              </a:r>
              <a:endParaRPr lang="el-GR" sz="2800"/>
            </a:p>
          </p:txBody>
        </p:sp>
        <p:sp>
          <p:nvSpPr>
            <p:cNvPr id="8204" name="Line 11"/>
            <p:cNvSpPr>
              <a:spLocks noChangeShapeType="1"/>
            </p:cNvSpPr>
            <p:nvPr/>
          </p:nvSpPr>
          <p:spPr bwMode="auto">
            <a:xfrm>
              <a:off x="2381" y="297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99" name="Group 17"/>
          <p:cNvGrpSpPr>
            <a:grpSpLocks/>
          </p:cNvGrpSpPr>
          <p:nvPr/>
        </p:nvGrpSpPr>
        <p:grpSpPr bwMode="auto">
          <a:xfrm>
            <a:off x="4108450" y="5286376"/>
            <a:ext cx="4249738" cy="519113"/>
            <a:chOff x="1628" y="3330"/>
            <a:chExt cx="2677" cy="327"/>
          </a:xfrm>
        </p:grpSpPr>
        <p:sp>
          <p:nvSpPr>
            <p:cNvPr id="8201" name="Text Box 14"/>
            <p:cNvSpPr txBox="1">
              <a:spLocks noChangeArrowheads="1"/>
            </p:cNvSpPr>
            <p:nvPr/>
          </p:nvSpPr>
          <p:spPr bwMode="auto">
            <a:xfrm>
              <a:off x="1628" y="3330"/>
              <a:ext cx="267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800"/>
                <a:t>V(Y) = </a:t>
              </a:r>
              <a:r>
                <a:rPr lang="el-GR" sz="2800"/>
                <a:t>σ</a:t>
              </a:r>
              <a:r>
                <a:rPr lang="en-US" sz="2800" baseline="30000"/>
                <a:t>2</a:t>
              </a:r>
              <a:r>
                <a:rPr lang="en-US" sz="2800"/>
                <a:t>/n* VIF</a:t>
              </a:r>
              <a:endParaRPr lang="el-GR" sz="2800"/>
            </a:p>
          </p:txBody>
        </p:sp>
        <p:sp>
          <p:nvSpPr>
            <p:cNvPr id="8202" name="Line 16"/>
            <p:cNvSpPr>
              <a:spLocks noChangeShapeType="1"/>
            </p:cNvSpPr>
            <p:nvPr/>
          </p:nvSpPr>
          <p:spPr bwMode="auto">
            <a:xfrm>
              <a:off x="2381" y="3385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00" name="Text Box 18"/>
          <p:cNvSpPr txBox="1">
            <a:spLocks noChangeArrowheads="1"/>
          </p:cNvSpPr>
          <p:nvPr/>
        </p:nvSpPr>
        <p:spPr bwMode="auto">
          <a:xfrm>
            <a:off x="3071814" y="6021388"/>
            <a:ext cx="57610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VIF: Variance Inflation Factor = DEFF = Design Effect</a:t>
            </a:r>
          </a:p>
        </p:txBody>
      </p:sp>
    </p:spTree>
    <p:extLst>
      <p:ext uri="{BB962C8B-B14F-4D97-AF65-F5344CB8AC3E}">
        <p14:creationId xmlns:p14="http://schemas.microsoft.com/office/powerpoint/2010/main" val="8907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Cluster randomized design</a:t>
            </a:r>
            <a:br>
              <a:rPr lang="en-US" sz="4000"/>
            </a:br>
            <a:r>
              <a:rPr lang="en-US" sz="4000"/>
              <a:t> (VIF)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2492375"/>
            <a:ext cx="8229600" cy="3633788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400" dirty="0" smtClean="0"/>
              <a:t>It can be seen that the variance of sample mean (SE) under cluster randomized design increases by the variance inflation factor, which is a function of both ICC and cluster size.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dirty="0" smtClean="0"/>
              <a:t>Please see Table 5.3.1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53</a:t>
            </a:fld>
            <a:endParaRPr lang="en-US" dirty="0"/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4108450" y="1844676"/>
            <a:ext cx="4249738" cy="519113"/>
            <a:chOff x="1628" y="3330"/>
            <a:chExt cx="2677" cy="327"/>
          </a:xfrm>
        </p:grpSpPr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628" y="3330"/>
              <a:ext cx="267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800"/>
                <a:t>V(Y) = </a:t>
              </a:r>
              <a:r>
                <a:rPr lang="el-GR" sz="2800"/>
                <a:t>σ</a:t>
              </a:r>
              <a:r>
                <a:rPr lang="en-US" sz="2800" baseline="30000"/>
                <a:t>2</a:t>
              </a:r>
              <a:r>
                <a:rPr lang="en-US" sz="2800"/>
                <a:t>/n* VIF</a:t>
              </a:r>
              <a:endParaRPr lang="el-GR" sz="2800"/>
            </a:p>
          </p:txBody>
        </p:sp>
        <p:sp>
          <p:nvSpPr>
            <p:cNvPr id="9222" name="Line 6"/>
            <p:cNvSpPr>
              <a:spLocks noChangeShapeType="1"/>
            </p:cNvSpPr>
            <p:nvPr/>
          </p:nvSpPr>
          <p:spPr bwMode="auto">
            <a:xfrm>
              <a:off x="2381" y="3385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287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20775"/>
            <a:ext cx="9144000" cy="469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48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Cluster randomized design</a:t>
            </a:r>
            <a:br>
              <a:rPr lang="en-US" sz="4000"/>
            </a:br>
            <a:r>
              <a:rPr lang="en-US" sz="4000"/>
              <a:t> (common mistakes)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Although the trials adopt a cluster randomization, the analysis of data completely ignores this fact and uses subjects as the unit of analysis.</a:t>
            </a:r>
          </a:p>
          <a:p>
            <a:pPr eaLnBrk="1" hangingPunct="1"/>
            <a:r>
              <a:rPr lang="en-US" smtClean="0"/>
              <a:t>Sample size estimation fails to take into consideration the variance inflation factor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7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Cluster randomized design</a:t>
            </a:r>
            <a:br>
              <a:rPr lang="en-US" sz="4000"/>
            </a:br>
            <a:r>
              <a:rPr lang="en-US" sz="4000"/>
              <a:t> (common mistakes)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 smtClean="0"/>
              <a:t>The first mistake may increase false positive rate results.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The second mistake results in an underestimation of the required sample size and hence may increase the false negative rate.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Cross-Over Design</a:t>
            </a:r>
            <a:r>
              <a:rPr lang="en-US" sz="4000" i="1" dirty="0"/>
              <a:t/>
            </a:r>
            <a:br>
              <a:rPr lang="en-US" sz="4000" i="1" dirty="0"/>
            </a:br>
            <a:r>
              <a:rPr lang="en-US" dirty="0">
                <a:solidFill>
                  <a:srgbClr val="7030A0"/>
                </a:solidFill>
              </a:rPr>
              <a:t>Standard 2 × 2 Crossover Design: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7613" t="31250" r="7467" b="17708"/>
          <a:stretch>
            <a:fillRect/>
          </a:stretch>
        </p:blipFill>
        <p:spPr bwMode="auto">
          <a:xfrm>
            <a:off x="2286000" y="2590800"/>
            <a:ext cx="7620000" cy="25750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291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Cross-Over Design </a:t>
            </a:r>
            <a:r>
              <a:rPr lang="en-US" i="1" dirty="0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Purpose: Studying differences between individual treatments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400" dirty="0"/>
          </a:p>
          <a:p>
            <a:r>
              <a:rPr lang="en-US" dirty="0"/>
              <a:t>The patients receive each of the three treatments in a different period. </a:t>
            </a:r>
          </a:p>
          <a:p>
            <a:r>
              <a:rPr lang="en-US" dirty="0"/>
              <a:t>In this design each treatment also appears in each period.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/>
        </p:nvGraphicFramePr>
        <p:xfrm>
          <a:off x="1981200" y="2606040"/>
          <a:ext cx="8229600" cy="1931672"/>
        </p:xfrm>
        <a:graphic>
          <a:graphicData uri="http://schemas.openxmlformats.org/drawingml/2006/table">
            <a:tbl>
              <a:tblPr firstRow="1" bandRow="1">
                <a:solidFill>
                  <a:schemeClr val="tx2">
                    <a:lumMod val="20000"/>
                    <a:lumOff val="80000"/>
                  </a:schemeClr>
                </a:solidFill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Sequence</a:t>
                      </a:r>
                      <a:endParaRPr lang="en-US" sz="2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Period 1</a:t>
                      </a:r>
                      <a:endParaRPr lang="en-US" sz="2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Period 2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Period 3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I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D1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D2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II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D1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D2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III</a:t>
                      </a:r>
                      <a:endParaRPr lang="en-US" sz="2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D2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D1</a:t>
                      </a:r>
                      <a:endParaRPr lang="en-US" sz="2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3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Cross-Over Design </a:t>
            </a:r>
            <a:r>
              <a:rPr lang="en-US" i="1" dirty="0" smtClean="0"/>
              <a:t>(Cont.)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crossover design is called a </a:t>
            </a:r>
            <a:r>
              <a:rPr lang="en-US" sz="2400" i="1" dirty="0">
                <a:solidFill>
                  <a:srgbClr val="FF0000"/>
                </a:solidFill>
              </a:rPr>
              <a:t>complete crossover design </a:t>
            </a:r>
            <a:r>
              <a:rPr lang="en-US" sz="2400" dirty="0"/>
              <a:t>if each sequence contains all treatments under investigation. </a:t>
            </a:r>
          </a:p>
          <a:p>
            <a:r>
              <a:rPr lang="en-US" sz="2400" dirty="0"/>
              <a:t>It is not necessary that the number of treatments in each sequence be greater than or equal to the number of treatments to be compared. </a:t>
            </a:r>
          </a:p>
          <a:p>
            <a:r>
              <a:rPr lang="en-US" sz="2400" i="1" dirty="0"/>
              <a:t>p </a:t>
            </a:r>
            <a:r>
              <a:rPr lang="en-US" sz="2400" dirty="0"/>
              <a:t>× </a:t>
            </a:r>
            <a:r>
              <a:rPr lang="en-US" sz="2400" i="1" dirty="0"/>
              <a:t>q </a:t>
            </a:r>
            <a:r>
              <a:rPr lang="en-US" sz="2400" dirty="0"/>
              <a:t>crossover design if there are </a:t>
            </a:r>
            <a:r>
              <a:rPr lang="en-US" sz="2400" i="1" dirty="0"/>
              <a:t>p </a:t>
            </a:r>
            <a:r>
              <a:rPr lang="en-US" sz="2400" dirty="0"/>
              <a:t>sequences of treatments administered at </a:t>
            </a:r>
            <a:r>
              <a:rPr lang="en-US" sz="2400" i="1" dirty="0"/>
              <a:t>q </a:t>
            </a:r>
            <a:r>
              <a:rPr lang="en-US" sz="2400" dirty="0"/>
              <a:t>different dosing periods.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Expansions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Randomized controlled trial</a:t>
            </a:r>
          </a:p>
          <a:p>
            <a:r>
              <a:rPr lang="en-US" b="1" u="sng" dirty="0">
                <a:solidFill>
                  <a:schemeClr val="accent2"/>
                </a:solidFill>
              </a:rPr>
              <a:t>Randomized </a:t>
            </a:r>
            <a:r>
              <a:rPr lang="en-US" b="1" u="sng" dirty="0">
                <a:solidFill>
                  <a:schemeClr val="accent2"/>
                </a:solidFill>
              </a:rPr>
              <a:t>control 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trial</a:t>
            </a:r>
          </a:p>
          <a:p>
            <a:r>
              <a:rPr lang="en-US" dirty="0" smtClean="0"/>
              <a:t>Clinical 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clinical trial</a:t>
            </a:r>
          </a:p>
          <a:p>
            <a:r>
              <a:rPr lang="en-US" dirty="0"/>
              <a:t>Randomized </a:t>
            </a:r>
            <a:r>
              <a:rPr lang="en-US" dirty="0" smtClean="0"/>
              <a:t>comparative trial</a:t>
            </a:r>
          </a:p>
          <a:p>
            <a:r>
              <a:rPr lang="en-US" dirty="0" smtClean="0"/>
              <a:t>Randomized </a:t>
            </a:r>
            <a:r>
              <a:rPr lang="en-US" dirty="0"/>
              <a:t>controlled </a:t>
            </a:r>
            <a:r>
              <a:rPr lang="en-US" dirty="0" smtClean="0"/>
              <a:t>clinical trial (RCTs in clinical research)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Cross-Over Design </a:t>
            </a:r>
            <a:r>
              <a:rPr lang="en-US" i="1" dirty="0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Advantages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It allows a </a:t>
            </a:r>
            <a:r>
              <a:rPr lang="en-US" dirty="0" smtClean="0">
                <a:solidFill>
                  <a:srgbClr val="0070C0"/>
                </a:solidFill>
              </a:rPr>
              <a:t>within-patient</a:t>
            </a:r>
            <a:r>
              <a:rPr lang="en-US" dirty="0" smtClean="0"/>
              <a:t> comparison between treatments, since each patient serves as his or her own control. </a:t>
            </a:r>
          </a:p>
          <a:p>
            <a:pPr lvl="1"/>
            <a:r>
              <a:rPr lang="en-US" dirty="0" smtClean="0"/>
              <a:t>It removes the </a:t>
            </a:r>
            <a:r>
              <a:rPr lang="en-US" dirty="0" smtClean="0">
                <a:solidFill>
                  <a:srgbClr val="0070C0"/>
                </a:solidFill>
              </a:rPr>
              <a:t>inter patient </a:t>
            </a:r>
            <a:r>
              <a:rPr lang="en-US" dirty="0" smtClean="0"/>
              <a:t>variability from the comparison between treatments</a:t>
            </a:r>
          </a:p>
          <a:p>
            <a:pPr lvl="1"/>
            <a:r>
              <a:rPr lang="en-US" dirty="0" smtClean="0"/>
              <a:t>It provides the </a:t>
            </a:r>
            <a:r>
              <a:rPr lang="en-US" dirty="0" smtClean="0">
                <a:solidFill>
                  <a:srgbClr val="0070C0"/>
                </a:solidFill>
              </a:rPr>
              <a:t>best unbiased estimates </a:t>
            </a:r>
            <a:r>
              <a:rPr lang="en-US" dirty="0" smtClean="0"/>
              <a:t>for the differences between treatments</a:t>
            </a:r>
          </a:p>
          <a:p>
            <a:pPr lvl="1"/>
            <a:r>
              <a:rPr lang="en-US" dirty="0" smtClean="0"/>
              <a:t>It decreases </a:t>
            </a:r>
            <a:r>
              <a:rPr lang="en-US" dirty="0" smtClean="0">
                <a:solidFill>
                  <a:srgbClr val="0070C0"/>
                </a:solidFill>
              </a:rPr>
              <a:t>number</a:t>
            </a:r>
            <a:r>
              <a:rPr lang="en-US" dirty="0" smtClean="0"/>
              <a:t> of patients needed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Cross-Over Design </a:t>
            </a:r>
            <a:r>
              <a:rPr lang="en-US" i="1" dirty="0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Disadvantages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It is applicable where:</a:t>
            </a:r>
          </a:p>
          <a:p>
            <a:pPr lvl="2"/>
            <a:r>
              <a:rPr lang="en-US" sz="1800" dirty="0"/>
              <a:t>Chronic and relatively stable disease</a:t>
            </a:r>
          </a:p>
          <a:p>
            <a:pPr lvl="2"/>
            <a:r>
              <a:rPr lang="en-US" sz="1800" dirty="0"/>
              <a:t>Prophylactic drugs with relatively short half life</a:t>
            </a:r>
          </a:p>
          <a:p>
            <a:pPr lvl="2"/>
            <a:r>
              <a:rPr lang="en-US" sz="1800" dirty="0"/>
              <a:t>Relatively short treatment periods</a:t>
            </a:r>
          </a:p>
          <a:p>
            <a:pPr lvl="2"/>
            <a:r>
              <a:rPr lang="en-US" sz="1800" dirty="0"/>
              <a:t>Baseline and washout periods are feasible</a:t>
            </a:r>
          </a:p>
          <a:p>
            <a:pPr lvl="1"/>
            <a:r>
              <a:rPr lang="en-US" sz="2000" dirty="0"/>
              <a:t>It increases the duration of the study</a:t>
            </a:r>
          </a:p>
          <a:p>
            <a:pPr lvl="1"/>
            <a:r>
              <a:rPr lang="en-US" sz="2000" dirty="0" smtClean="0"/>
              <a:t>Its analysis is not straightforward. Researchers should consider the </a:t>
            </a:r>
            <a:r>
              <a:rPr lang="en-US" sz="2000" dirty="0" smtClean="0">
                <a:solidFill>
                  <a:srgbClr val="FF0000"/>
                </a:solidFill>
              </a:rPr>
              <a:t>paired design</a:t>
            </a:r>
            <a:r>
              <a:rPr lang="en-US" sz="2000" dirty="0" smtClean="0"/>
              <a:t>, </a:t>
            </a:r>
            <a:r>
              <a:rPr lang="en-US" dirty="0">
                <a:solidFill>
                  <a:srgbClr val="FF0000"/>
                </a:solidFill>
              </a:rPr>
              <a:t>carry over effect and </a:t>
            </a:r>
            <a:r>
              <a:rPr lang="en-US" dirty="0" smtClean="0">
                <a:solidFill>
                  <a:srgbClr val="FF0000"/>
                </a:solidFill>
              </a:rPr>
              <a:t>period-treatment </a:t>
            </a:r>
            <a:r>
              <a:rPr lang="en-US" dirty="0" err="1" smtClean="0">
                <a:solidFill>
                  <a:srgbClr val="FF0000"/>
                </a:solidFill>
              </a:rPr>
              <a:t>interactios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If </a:t>
            </a:r>
            <a:r>
              <a:rPr lang="en-US" sz="2000" dirty="0"/>
              <a:t>one participant misses during the study the researcher losses the information of two patients (if q=2). </a:t>
            </a:r>
            <a:r>
              <a:rPr lang="en-US" sz="2000" dirty="0"/>
              <a:t>So, the effect of loss to follow up is much higher.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02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Cross-Over Design </a:t>
            </a:r>
            <a:r>
              <a:rPr lang="en-US" i="1" dirty="0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47825"/>
            <a:ext cx="9601200" cy="4805561"/>
          </a:xfrm>
        </p:spPr>
        <p:txBody>
          <a:bodyPr>
            <a:normAutofit/>
          </a:bodyPr>
          <a:lstStyle/>
          <a:p>
            <a:pPr algn="just"/>
            <a:r>
              <a:rPr lang="en-US" sz="2800" dirty="0">
                <a:solidFill>
                  <a:srgbClr val="0070C0"/>
                </a:solidFill>
              </a:rPr>
              <a:t>Washout period:</a:t>
            </a:r>
          </a:p>
          <a:p>
            <a:pPr lvl="1" algn="just"/>
            <a:r>
              <a:rPr lang="en-US" sz="2400" dirty="0"/>
              <a:t>is defined as the rest period between two treatment periods for which the effect of one treatment administered at one dosing period does not carry over to the next. </a:t>
            </a:r>
          </a:p>
          <a:p>
            <a:pPr lvl="1" algn="just">
              <a:spcBef>
                <a:spcPts val="1800"/>
              </a:spcBef>
            </a:pPr>
            <a:r>
              <a:rPr lang="en-US" sz="2400" dirty="0"/>
              <a:t>In a crossover design the washout period must be long enough for the treatment effect to wear off so that there is </a:t>
            </a:r>
            <a:r>
              <a:rPr lang="en-US" sz="2400" dirty="0">
                <a:solidFill>
                  <a:srgbClr val="FF0000"/>
                </a:solidFill>
              </a:rPr>
              <a:t>no carryover effect</a:t>
            </a:r>
            <a:r>
              <a:rPr lang="en-US" sz="2400" dirty="0"/>
              <a:t> from one treatment period to the next. </a:t>
            </a:r>
          </a:p>
          <a:p>
            <a:pPr lvl="1" algn="just">
              <a:spcBef>
                <a:spcPts val="1800"/>
              </a:spcBef>
            </a:pPr>
            <a:r>
              <a:rPr lang="en-US" sz="2400" dirty="0"/>
              <a:t>The washout period depends on the nature of the drug. A suitable washout period must be sufficiently long to return any relevant changes that influence the clinical response to the baseline.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1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7828" y="190500"/>
            <a:ext cx="96012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Cross-Over Design </a:t>
            </a:r>
            <a:r>
              <a:rPr lang="en-US" sz="4000" i="1" dirty="0"/>
              <a:t>(Cont.)</a:t>
            </a:r>
            <a:br>
              <a:rPr lang="en-US" sz="4000" i="1" dirty="0"/>
            </a:br>
            <a:r>
              <a:rPr lang="en-US" dirty="0">
                <a:solidFill>
                  <a:srgbClr val="7030A0"/>
                </a:solidFill>
              </a:rPr>
              <a:t>Higher-Order Crossover Design: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533390" y="1676400"/>
          <a:ext cx="3763010" cy="4847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3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-Bold"/>
                          <a:ea typeface="Calibri"/>
                          <a:cs typeface="Times-Bold"/>
                        </a:rPr>
                        <a:t>Higher-Order Crossover Designs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I. Balaam’s design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AA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BB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AB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BA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II. Two-sequence dual design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ABB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BAA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III. Doubled (replicated) design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AABB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630555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BBAA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IV. Four-sequence design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indent="63055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AABB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indent="63055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BBAA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indent="63055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ABBA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indent="630555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-Roman"/>
                          <a:ea typeface="Calibri"/>
                          <a:cs typeface="Times-Roman"/>
                        </a:rPr>
                        <a:t>BAAB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14600" y="1676401"/>
            <a:ext cx="2667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A higher-order crossover design is defined as a crossover design in which either the number of periods or the number of sequences is greater than the number of treatments to be compared.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163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Cross-Over Design </a:t>
            </a:r>
            <a:r>
              <a:rPr lang="en-US" sz="4000" i="1" dirty="0"/>
              <a:t>(Cont.)</a:t>
            </a:r>
            <a:br>
              <a:rPr lang="en-US" sz="4000" i="1" dirty="0"/>
            </a:br>
            <a:r>
              <a:rPr lang="en-US" dirty="0">
                <a:solidFill>
                  <a:srgbClr val="7030A0"/>
                </a:solidFill>
              </a:rPr>
              <a:t> Williams Design: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475" y="1905000"/>
            <a:ext cx="10896600" cy="3962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When there are more than two treatments to be compared, a complete crossover design becomes much more complicated and may not be of practical interest based on the following considerations: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Potential residual effects make the assessment of efficacy almost impossible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It takes longer to complete the study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Patients are likely to drop out if they are required to return frequently for tests.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9862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Cross-Over Design </a:t>
            </a:r>
            <a:r>
              <a:rPr lang="en-US" sz="4000" i="1" dirty="0"/>
              <a:t>(Cont.)</a:t>
            </a:r>
            <a:br>
              <a:rPr lang="en-US" sz="4000" i="1" dirty="0"/>
            </a:br>
            <a:r>
              <a:rPr lang="en-US" dirty="0">
                <a:solidFill>
                  <a:srgbClr val="7030A0"/>
                </a:solidFill>
              </a:rPr>
              <a:t> Williams Design: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graphicFrame>
        <p:nvGraphicFramePr>
          <p:cNvPr id="6" name="Content Placeholder 6"/>
          <p:cNvGraphicFramePr>
            <a:graphicFrameLocks/>
          </p:cNvGraphicFramePr>
          <p:nvPr/>
        </p:nvGraphicFramePr>
        <p:xfrm>
          <a:off x="4101466" y="1981200"/>
          <a:ext cx="4128135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-Bold"/>
                          <a:ea typeface="Calibri"/>
                          <a:cs typeface="Times-Bold"/>
                        </a:rPr>
                        <a:t>Williams Designs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I.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Williams’s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design with three treatments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ACB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BAC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CBA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BCA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CAB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ABC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II.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Williams’s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design with four treatments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ADBC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BACD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CBDA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DCAB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655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Cross-Over Design </a:t>
            </a:r>
            <a:r>
              <a:rPr lang="en-US" i="1" dirty="0"/>
              <a:t>(Cont.)</a:t>
            </a:r>
            <a:br>
              <a:rPr lang="en-US" i="1" dirty="0"/>
            </a:br>
            <a:r>
              <a:rPr lang="en-US" dirty="0">
                <a:solidFill>
                  <a:srgbClr val="7030A0"/>
                </a:solidFill>
              </a:rPr>
              <a:t>Balanced Incomplete Block Design: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When there are a large number of treatments to be compared, a complete crossover design may not be feasible and a Williams design takes a long time to complete. </a:t>
            </a:r>
          </a:p>
          <a:p>
            <a:r>
              <a:rPr lang="en-US" sz="2400" dirty="0"/>
              <a:t>An incomplete block design is a randomized block design in which not all treatments are present in every block. </a:t>
            </a:r>
          </a:p>
          <a:p>
            <a:r>
              <a:rPr lang="en-US" sz="2400" dirty="0"/>
              <a:t>A block is called incomplete if the number of treatments in the block is less than the number of treatments to be compared. </a:t>
            </a:r>
          </a:p>
          <a:p>
            <a:r>
              <a:rPr lang="en-US" sz="2400" dirty="0"/>
              <a:t>A </a:t>
            </a:r>
            <a:r>
              <a:rPr lang="en-US" sz="2400" i="1" dirty="0"/>
              <a:t>balanced</a:t>
            </a:r>
            <a:r>
              <a:rPr lang="en-US" sz="2400" dirty="0"/>
              <a:t> incomplete block design is an incomplete block design in which any two treatments appear together an equal number of times.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308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7828" y="142875"/>
            <a:ext cx="9601200" cy="1485900"/>
          </a:xfrm>
        </p:spPr>
        <p:txBody>
          <a:bodyPr>
            <a:normAutofit/>
          </a:bodyPr>
          <a:lstStyle/>
          <a:p>
            <a:r>
              <a:rPr lang="en-US" dirty="0" smtClean="0"/>
              <a:t>Cross-Over Design </a:t>
            </a:r>
            <a:r>
              <a:rPr lang="en-US" i="1" dirty="0" smtClean="0"/>
              <a:t>(Cont.)</a:t>
            </a:r>
            <a:br>
              <a:rPr lang="en-US" i="1" dirty="0" smtClean="0"/>
            </a:br>
            <a:r>
              <a:rPr lang="en-US" dirty="0">
                <a:solidFill>
                  <a:srgbClr val="7030A0"/>
                </a:solidFill>
              </a:rPr>
              <a:t>Balanced Incomplete Block Design: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graphicFrame>
        <p:nvGraphicFramePr>
          <p:cNvPr id="5" name="Content Placeholder 6"/>
          <p:cNvGraphicFramePr>
            <a:graphicFrameLocks/>
          </p:cNvGraphicFramePr>
          <p:nvPr/>
        </p:nvGraphicFramePr>
        <p:xfrm>
          <a:off x="4101466" y="1524000"/>
          <a:ext cx="4128135" cy="530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-Bold"/>
                          <a:ea typeface="Calibri"/>
                          <a:cs typeface="Times-Bold"/>
                        </a:rPr>
                        <a:t>Balanced Incomplete Block  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-Bold"/>
                          <a:ea typeface="Calibri"/>
                          <a:cs typeface="Times-Bold"/>
                        </a:rPr>
                        <a:t>Designs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I. Four treatments with two periods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BC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BD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CB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II. Four treatments with three periods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BCD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CDA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DAB</a:t>
                      </a: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ABC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8052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Factorial Design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600201"/>
            <a:ext cx="8382000" cy="4530725"/>
          </a:xfrm>
        </p:spPr>
        <p:txBody>
          <a:bodyPr>
            <a:normAutofit/>
          </a:bodyPr>
          <a:lstStyle/>
          <a:p>
            <a:r>
              <a:rPr lang="en-US" dirty="0" smtClean="0"/>
              <a:t>Allows the effect of more than one experimental factor to be studied simultaneously.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just"/>
            <a:r>
              <a:rPr lang="en-US" dirty="0" smtClean="0"/>
              <a:t>In factorial design each participant is randomly assigned to a group that receives a particular combination of interventions or non-interventions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1155897"/>
              </p:ext>
            </p:extLst>
          </p:nvPr>
        </p:nvGraphicFramePr>
        <p:xfrm>
          <a:off x="4108132" y="2244281"/>
          <a:ext cx="4128135" cy="1621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-Bold"/>
                          <a:ea typeface="Calibri"/>
                          <a:cs typeface="Times-Bold"/>
                        </a:rPr>
                        <a:t>Treatment Groups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AO</a:t>
                      </a:r>
                    </a:p>
                    <a:p>
                      <a:pPr algn="ctr"/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</a:t>
                      </a:r>
                    </a:p>
                    <a:p>
                      <a:pPr algn="ctr"/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</a:p>
                    <a:p>
                      <a:pPr algn="ctr"/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OO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63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Factorial Design </a:t>
            </a:r>
            <a:r>
              <a:rPr lang="en-US" i="1" dirty="0" smtClean="0"/>
              <a:t>(Cont.)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8839200" cy="4530725"/>
          </a:xfrm>
        </p:spPr>
        <p:txBody>
          <a:bodyPr/>
          <a:lstStyle/>
          <a:p>
            <a:r>
              <a:rPr lang="en-US" dirty="0" smtClean="0"/>
              <a:t>The factorial design can be useful in </a:t>
            </a:r>
            <a:r>
              <a:rPr lang="en-US" dirty="0" smtClean="0">
                <a:solidFill>
                  <a:srgbClr val="0070C0"/>
                </a:solidFill>
              </a:rPr>
              <a:t>two situations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When a primary question concerns the </a:t>
            </a:r>
            <a:r>
              <a:rPr lang="en-US" dirty="0" smtClean="0">
                <a:solidFill>
                  <a:srgbClr val="FF0000"/>
                </a:solidFill>
              </a:rPr>
              <a:t>interaction</a:t>
            </a:r>
            <a:r>
              <a:rPr lang="en-US" dirty="0" smtClean="0"/>
              <a:t> between treatments, in addition to their individual effects.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When there is sufficient confidence that the study treatments are independent, that is, have no interaction with one another.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01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7894" y="2430625"/>
            <a:ext cx="8229600" cy="3505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Clinical Trial 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(on patients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  <a:p>
            <a:pPr marL="384048"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Field Trial  (on healthy people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  <a:p>
            <a:pPr marL="384048"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Community Trial  (on communities)</a:t>
            </a:r>
          </a:p>
          <a:p>
            <a:pPr marL="384048"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32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282" y="2483743"/>
            <a:ext cx="8229600" cy="3657600"/>
          </a:xfrm>
        </p:spPr>
        <p:txBody>
          <a:bodyPr/>
          <a:lstStyle/>
          <a:p>
            <a:pPr algn="ctr">
              <a:buNone/>
            </a:pPr>
            <a:r>
              <a:rPr lang="en-US" sz="6000" dirty="0" smtClean="0"/>
              <a:t>Any question?</a:t>
            </a:r>
            <a:endParaRPr lang="fa-IR" sz="6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4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first step in selecting an appropriate design is to determine the </a:t>
            </a:r>
            <a:r>
              <a:rPr lang="en-US" i="1" dirty="0"/>
              <a:t>objective(s).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To clarify the study objectives: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What aspects are being studied?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Is it important to investigate other issues that may have an impact on the study drug?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Which control(s) might be used?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researcher needs a kind of design that is: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447802"/>
            <a:ext cx="8458200" cy="365759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chemeClr val="tx2"/>
                </a:solidFill>
              </a:rPr>
              <a:t>Accurate</a:t>
            </a:r>
            <a:r>
              <a:rPr lang="en-US" sz="2400" b="1" dirty="0"/>
              <a:t> </a:t>
            </a:r>
            <a:r>
              <a:rPr lang="en-US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dirty="0" smtClean="0"/>
              <a:t>	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chemeClr val="tx2"/>
                </a:solidFill>
              </a:rPr>
              <a:t>Efficient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b="1" dirty="0" smtClean="0"/>
              <a:t> 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chemeClr val="tx2"/>
                </a:solidFill>
              </a:rPr>
              <a:t>Ethical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b="1" dirty="0" smtClean="0"/>
              <a:t>	</a:t>
            </a:r>
            <a:r>
              <a:rPr lang="en-US" sz="1600" dirty="0"/>
              <a:t>(to answer the question </a:t>
            </a:r>
            <a:r>
              <a:rPr lang="en-US" sz="1600" u="sng" dirty="0"/>
              <a:t>quickly</a:t>
            </a:r>
            <a:r>
              <a:rPr lang="en-US" sz="1600" dirty="0"/>
              <a:t> with </a:t>
            </a:r>
            <a:r>
              <a:rPr lang="en-US" sz="1600" u="sng" dirty="0"/>
              <a:t>less number of patients</a:t>
            </a:r>
            <a:r>
              <a:rPr lang="en-US" sz="1600" dirty="0"/>
              <a:t>, </a:t>
            </a:r>
            <a:r>
              <a:rPr lang="en-US" sz="1600" u="sng" dirty="0"/>
              <a:t>treat more subjects in the arms </a:t>
            </a:r>
            <a:r>
              <a:rPr lang="en-US" sz="1600" dirty="0"/>
              <a:t>doing well and align patients with best available treatments based on their characteristics)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chemeClr val="tx2"/>
                </a:solidFill>
              </a:rPr>
              <a:t>Flexible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dirty="0" smtClean="0"/>
              <a:t>	</a:t>
            </a:r>
            <a:r>
              <a:rPr lang="en-US" sz="1600" dirty="0"/>
              <a:t>(terminate the nonperforming arm early or add promising new treatment)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chemeClr val="tx2"/>
                </a:solidFill>
              </a:rPr>
              <a:t>Smart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600" b="1" dirty="0">
                <a:solidFill>
                  <a:schemeClr val="tx2"/>
                </a:solidFill>
              </a:rPr>
              <a:t>	</a:t>
            </a:r>
            <a:r>
              <a:rPr lang="en-US" sz="1600" dirty="0"/>
              <a:t>(since we don’t know all the facts at the beginning of the trial, we need to continue to learn during the trial)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BCBA4-9BEE-48A2-AC4E-D8F9BD800B8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43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109</TotalTime>
  <Words>4016</Words>
  <Application>Microsoft Office PowerPoint</Application>
  <PresentationFormat>Widescreen</PresentationFormat>
  <Paragraphs>620</Paragraphs>
  <Slides>70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2" baseType="lpstr">
      <vt:lpstr>Arial</vt:lpstr>
      <vt:lpstr>Calibri</vt:lpstr>
      <vt:lpstr>Cambria Math</vt:lpstr>
      <vt:lpstr>Courier New</vt:lpstr>
      <vt:lpstr>Franklin Gothic Book</vt:lpstr>
      <vt:lpstr>Symbol</vt:lpstr>
      <vt:lpstr>Tahoma</vt:lpstr>
      <vt:lpstr>Times New Roman</vt:lpstr>
      <vt:lpstr>Times-Bold</vt:lpstr>
      <vt:lpstr>Times-Roman</vt:lpstr>
      <vt:lpstr>Wingdings</vt:lpstr>
      <vt:lpstr>Crop</vt:lpstr>
      <vt:lpstr>RCT</vt:lpstr>
      <vt:lpstr>Design for Clinical Trials</vt:lpstr>
      <vt:lpstr>At the end of this lecture  you should be able…</vt:lpstr>
      <vt:lpstr>INTRODUCTION</vt:lpstr>
      <vt:lpstr>Different Expansions</vt:lpstr>
      <vt:lpstr>Different Expansions</vt:lpstr>
      <vt:lpstr>PowerPoint Presentation</vt:lpstr>
      <vt:lpstr>The first step in selecting an appropriate design is to determine the objective(s).</vt:lpstr>
      <vt:lpstr>The researcher needs a kind of design that is:</vt:lpstr>
      <vt:lpstr>PowerPoint Presentation</vt:lpstr>
      <vt:lpstr>PowerPoint Presentation</vt:lpstr>
      <vt:lpstr>PowerPoint Presentation</vt:lpstr>
      <vt:lpstr>Single Arm Trials (Cont.)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PARALLEL GROUP DESIGNS “gold-standard” of clinical research</vt:lpstr>
      <vt:lpstr>PARALLEL GROUP DESIGNS</vt:lpstr>
      <vt:lpstr>Parallel Group Design(Cont.)</vt:lpstr>
      <vt:lpstr>Parallel Group Design(Cont.)</vt:lpstr>
      <vt:lpstr>Parallel Group Design(Cont.)</vt:lpstr>
      <vt:lpstr>Parallel Group Design(Cont.) (Completely randomized)</vt:lpstr>
      <vt:lpstr>Parallel Group Design(Cont.) (Completely randomized)</vt:lpstr>
      <vt:lpstr>Parallel Group Design(Cont.) (Stratified Design)</vt:lpstr>
      <vt:lpstr>Parallel Group Design(Cont.) (Stratified Design)</vt:lpstr>
      <vt:lpstr>An Example</vt:lpstr>
      <vt:lpstr>An Example</vt:lpstr>
      <vt:lpstr>An Example</vt:lpstr>
      <vt:lpstr>Parallel Group Design(Cont.) (Stratified Design)</vt:lpstr>
      <vt:lpstr>Parallel Group Design(Cont.) (Randomized Block Design)</vt:lpstr>
      <vt:lpstr>Parallel Group Design(Cont.) (Randomized Block Design)</vt:lpstr>
      <vt:lpstr>Parallel Group Design(Cont.) (Randomized Block Design)</vt:lpstr>
      <vt:lpstr>Parallel Group Design(Cont.) (Randomized Block Design)</vt:lpstr>
      <vt:lpstr>An Example </vt:lpstr>
      <vt:lpstr>An Example </vt:lpstr>
      <vt:lpstr>An Example </vt:lpstr>
      <vt:lpstr>An Example </vt:lpstr>
      <vt:lpstr>Parallel Group Design(Cont.) (Randomized Block Design)</vt:lpstr>
      <vt:lpstr>Parallel Group Design(Cont.) (Randomized Block Design)</vt:lpstr>
      <vt:lpstr>Parallel Group Design(Cont.) (Randomized Block Design VS. Stratified Design )</vt:lpstr>
      <vt:lpstr>Parallel Group Design(Cont.) (Randomized Block Design VS. Stratified Design )</vt:lpstr>
      <vt:lpstr>Parallel Group Design(Cont.) (Randomized Block Design VS. Stratified Design )</vt:lpstr>
      <vt:lpstr>Parallel Group Design(Cont.) (Randomized Block Design VS. Stratified Design )</vt:lpstr>
      <vt:lpstr>Parallel Group Design(Cont.) (Randomized Block Design VS. Stratified Design )</vt:lpstr>
      <vt:lpstr>PowerPoint Presentation</vt:lpstr>
      <vt:lpstr>Run-in Period</vt:lpstr>
      <vt:lpstr>CLUSTER RANDOMIZED DESIGNS</vt:lpstr>
      <vt:lpstr>Cluster randomized design</vt:lpstr>
      <vt:lpstr>Cluster randomized design  (ICC)</vt:lpstr>
      <vt:lpstr>Cluster randomized design -  (ICC)</vt:lpstr>
      <vt:lpstr>Cluster randomized design  (VIF)</vt:lpstr>
      <vt:lpstr>PowerPoint Presentation</vt:lpstr>
      <vt:lpstr>Cluster randomized design  (common mistakes)</vt:lpstr>
      <vt:lpstr>Cluster randomized design  (common mistakes)</vt:lpstr>
      <vt:lpstr>Cross-Over Design Standard 2 × 2 Crossover Design:</vt:lpstr>
      <vt:lpstr>Cross-Over Design (Cont.)</vt:lpstr>
      <vt:lpstr>Cross-Over Design (Cont.)</vt:lpstr>
      <vt:lpstr>Cross-Over Design (Cont.)</vt:lpstr>
      <vt:lpstr>Cross-Over Design (Cont.)</vt:lpstr>
      <vt:lpstr>Cross-Over Design (Cont.)</vt:lpstr>
      <vt:lpstr>Cross-Over Design (Cont.) Higher-Order Crossover Design:</vt:lpstr>
      <vt:lpstr>Cross-Over Design (Cont.)  Williams Design:</vt:lpstr>
      <vt:lpstr>Cross-Over Design (Cont.)  Williams Design:</vt:lpstr>
      <vt:lpstr>Cross-Over Design (Cont.) Balanced Incomplete Block Design:</vt:lpstr>
      <vt:lpstr>Cross-Over Design (Cont.) Balanced Incomplete Block Design:</vt:lpstr>
      <vt:lpstr>Factorial Design</vt:lpstr>
      <vt:lpstr>Factorial Design (Cont.)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RCT</dc:title>
  <dc:creator>Dr Shatti</dc:creator>
  <cp:lastModifiedBy>Dr Shatti</cp:lastModifiedBy>
  <cp:revision>17</cp:revision>
  <dcterms:created xsi:type="dcterms:W3CDTF">2018-10-07T01:59:04Z</dcterms:created>
  <dcterms:modified xsi:type="dcterms:W3CDTF">2018-10-07T03:48:14Z</dcterms:modified>
</cp:coreProperties>
</file>